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1"/>
  </p:notesMasterIdLst>
  <p:sldIdLst>
    <p:sldId id="332" r:id="rId2"/>
    <p:sldId id="257" r:id="rId3"/>
    <p:sldId id="323" r:id="rId4"/>
    <p:sldId id="268" r:id="rId5"/>
    <p:sldId id="258" r:id="rId6"/>
    <p:sldId id="259" r:id="rId7"/>
    <p:sldId id="260" r:id="rId8"/>
    <p:sldId id="261" r:id="rId9"/>
    <p:sldId id="263" r:id="rId10"/>
    <p:sldId id="264" r:id="rId11"/>
    <p:sldId id="265" r:id="rId12"/>
    <p:sldId id="266" r:id="rId13"/>
    <p:sldId id="267" r:id="rId14"/>
    <p:sldId id="272" r:id="rId15"/>
    <p:sldId id="275" r:id="rId16"/>
    <p:sldId id="276" r:id="rId17"/>
    <p:sldId id="277" r:id="rId18"/>
    <p:sldId id="279" r:id="rId19"/>
    <p:sldId id="318" r:id="rId20"/>
    <p:sldId id="281" r:id="rId21"/>
    <p:sldId id="282" r:id="rId22"/>
    <p:sldId id="283" r:id="rId23"/>
    <p:sldId id="284" r:id="rId24"/>
    <p:sldId id="286" r:id="rId25"/>
    <p:sldId id="289" r:id="rId26"/>
    <p:sldId id="290" r:id="rId27"/>
    <p:sldId id="292" r:id="rId28"/>
    <p:sldId id="298" r:id="rId29"/>
    <p:sldId id="300" r:id="rId30"/>
    <p:sldId id="301" r:id="rId31"/>
    <p:sldId id="308" r:id="rId32"/>
    <p:sldId id="320" r:id="rId33"/>
    <p:sldId id="322" r:id="rId34"/>
    <p:sldId id="325" r:id="rId35"/>
    <p:sldId id="330" r:id="rId36"/>
    <p:sldId id="326" r:id="rId37"/>
    <p:sldId id="327" r:id="rId38"/>
    <p:sldId id="329" r:id="rId39"/>
    <p:sldId id="331" r:id="rId40"/>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582"/>
    <p:restoredTop sz="95890"/>
  </p:normalViewPr>
  <p:slideViewPr>
    <p:cSldViewPr snapToGrid="0" snapToObjects="1">
      <p:cViewPr varScale="1">
        <p:scale>
          <a:sx n="80" d="100"/>
          <a:sy n="80" d="100"/>
        </p:scale>
        <p:origin x="58" y="490"/>
      </p:cViewPr>
      <p:guideLst/>
    </p:cSldViewPr>
  </p:slideViewPr>
  <p:notesTextViewPr>
    <p:cViewPr>
      <p:scale>
        <a:sx n="3" d="2"/>
        <a:sy n="3" d="2"/>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5F258C1-9729-3841-9D63-42C11EA1BDD4}" type="datetimeFigureOut">
              <a:rPr lang="tr-TR" smtClean="0"/>
              <a:t>10.02.2026</a:t>
            </a:fld>
            <a:endParaRPr lang="tr-TR"/>
          </a:p>
        </p:txBody>
      </p:sp>
      <p:sp>
        <p:nvSpPr>
          <p:cNvPr id="4" name="Slayt Resmi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00FF598-4BB5-0E45-8A2A-9B55B3DBA9A8}" type="slidenum">
              <a:rPr lang="tr-TR" smtClean="0"/>
              <a:t>‹#›</a:t>
            </a:fld>
            <a:endParaRPr lang="tr-TR"/>
          </a:p>
        </p:txBody>
      </p:sp>
    </p:spTree>
    <p:extLst>
      <p:ext uri="{BB962C8B-B14F-4D97-AF65-F5344CB8AC3E}">
        <p14:creationId xmlns:p14="http://schemas.microsoft.com/office/powerpoint/2010/main" val="32038617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C9338DD-6E43-6C4B-8CBF-0E67566874D9}"/>
              </a:ext>
            </a:extLst>
          </p:cNvPr>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p>
        </p:txBody>
      </p:sp>
      <p:sp>
        <p:nvSpPr>
          <p:cNvPr id="3" name="Alt Başlık 2">
            <a:extLst>
              <a:ext uri="{FF2B5EF4-FFF2-40B4-BE49-F238E27FC236}">
                <a16:creationId xmlns:a16="http://schemas.microsoft.com/office/drawing/2014/main" id="{6A6650CD-4847-6B4C-B10E-BCECA276DD8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id="{9AC17617-198D-E041-B20B-97618A4C645E}"/>
              </a:ext>
            </a:extLst>
          </p:cNvPr>
          <p:cNvSpPr>
            <a:spLocks noGrp="1"/>
          </p:cNvSpPr>
          <p:nvPr>
            <p:ph type="dt" sz="half" idx="10"/>
          </p:nvPr>
        </p:nvSpPr>
        <p:spPr/>
        <p:txBody>
          <a:bodyPr/>
          <a:lstStyle/>
          <a:p>
            <a:fld id="{CC1FB268-CBB0-2B44-88C8-56D37326AE0A}" type="datetimeFigureOut">
              <a:rPr lang="tr-TR" smtClean="0"/>
              <a:t>10.02.2026</a:t>
            </a:fld>
            <a:endParaRPr lang="tr-TR"/>
          </a:p>
        </p:txBody>
      </p:sp>
      <p:sp>
        <p:nvSpPr>
          <p:cNvPr id="5" name="Alt Bilgi Yer Tutucusu 4">
            <a:extLst>
              <a:ext uri="{FF2B5EF4-FFF2-40B4-BE49-F238E27FC236}">
                <a16:creationId xmlns:a16="http://schemas.microsoft.com/office/drawing/2014/main" id="{64EF0A9B-066A-2B40-9E11-AD6A9941990D}"/>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BF6C4572-14FB-434B-85F6-CA1EDE023B89}"/>
              </a:ext>
            </a:extLst>
          </p:cNvPr>
          <p:cNvSpPr>
            <a:spLocks noGrp="1"/>
          </p:cNvSpPr>
          <p:nvPr>
            <p:ph type="sldNum" sz="quarter" idx="12"/>
          </p:nvPr>
        </p:nvSpPr>
        <p:spPr/>
        <p:txBody>
          <a:bodyPr/>
          <a:lstStyle/>
          <a:p>
            <a:fld id="{A1952E1E-B2B1-0240-81D5-BE635DB824D9}" type="slidenum">
              <a:rPr lang="tr-TR" smtClean="0"/>
              <a:t>‹#›</a:t>
            </a:fld>
            <a:endParaRPr lang="tr-TR"/>
          </a:p>
        </p:txBody>
      </p:sp>
    </p:spTree>
    <p:extLst>
      <p:ext uri="{BB962C8B-B14F-4D97-AF65-F5344CB8AC3E}">
        <p14:creationId xmlns:p14="http://schemas.microsoft.com/office/powerpoint/2010/main" val="24750271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ACD9659-5CC0-8F44-B4D4-37EB9F4D6952}"/>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id="{FDAE1BEE-7B12-B149-A22B-9104DEA24630}"/>
              </a:ext>
            </a:extLst>
          </p:cNvPr>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F4DC161B-22C1-FC4F-BC84-6A12BA346626}"/>
              </a:ext>
            </a:extLst>
          </p:cNvPr>
          <p:cNvSpPr>
            <a:spLocks noGrp="1"/>
          </p:cNvSpPr>
          <p:nvPr>
            <p:ph type="dt" sz="half" idx="10"/>
          </p:nvPr>
        </p:nvSpPr>
        <p:spPr/>
        <p:txBody>
          <a:bodyPr/>
          <a:lstStyle/>
          <a:p>
            <a:fld id="{CC1FB268-CBB0-2B44-88C8-56D37326AE0A}" type="datetimeFigureOut">
              <a:rPr lang="tr-TR" smtClean="0"/>
              <a:t>10.02.2026</a:t>
            </a:fld>
            <a:endParaRPr lang="tr-TR"/>
          </a:p>
        </p:txBody>
      </p:sp>
      <p:sp>
        <p:nvSpPr>
          <p:cNvPr id="5" name="Alt Bilgi Yer Tutucusu 4">
            <a:extLst>
              <a:ext uri="{FF2B5EF4-FFF2-40B4-BE49-F238E27FC236}">
                <a16:creationId xmlns:a16="http://schemas.microsoft.com/office/drawing/2014/main" id="{33201A1E-113C-E54E-9649-8268E3319120}"/>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588BA5E4-9893-654B-9B78-F70D79DE0AFB}"/>
              </a:ext>
            </a:extLst>
          </p:cNvPr>
          <p:cNvSpPr>
            <a:spLocks noGrp="1"/>
          </p:cNvSpPr>
          <p:nvPr>
            <p:ph type="sldNum" sz="quarter" idx="12"/>
          </p:nvPr>
        </p:nvSpPr>
        <p:spPr/>
        <p:txBody>
          <a:bodyPr/>
          <a:lstStyle/>
          <a:p>
            <a:fld id="{A1952E1E-B2B1-0240-81D5-BE635DB824D9}" type="slidenum">
              <a:rPr lang="tr-TR" smtClean="0"/>
              <a:t>‹#›</a:t>
            </a:fld>
            <a:endParaRPr lang="tr-TR"/>
          </a:p>
        </p:txBody>
      </p:sp>
    </p:spTree>
    <p:extLst>
      <p:ext uri="{BB962C8B-B14F-4D97-AF65-F5344CB8AC3E}">
        <p14:creationId xmlns:p14="http://schemas.microsoft.com/office/powerpoint/2010/main" val="24979585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3B6853B2-51F7-4245-A667-B136C15D9D01}"/>
              </a:ext>
            </a:extLst>
          </p:cNvPr>
          <p:cNvSpPr>
            <a:spLocks noGrp="1"/>
          </p:cNvSpPr>
          <p:nvPr>
            <p:ph type="title" orient="vert"/>
          </p:nvPr>
        </p:nvSpPr>
        <p:spPr>
          <a:xfrm>
            <a:off x="8724900" y="365125"/>
            <a:ext cx="2628900" cy="5811838"/>
          </a:xfr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id="{DD142C9A-C5FE-2B4D-AD91-E70D094B3984}"/>
              </a:ext>
            </a:extLst>
          </p:cNvPr>
          <p:cNvSpPr>
            <a:spLocks noGrp="1"/>
          </p:cNvSpPr>
          <p:nvPr>
            <p:ph type="body" orient="vert" idx="1"/>
          </p:nvPr>
        </p:nvSpPr>
        <p:spPr>
          <a:xfrm>
            <a:off x="838200" y="365125"/>
            <a:ext cx="7734300" cy="5811838"/>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21EC08D0-9DE7-284A-B7C5-07FBE083CB0C}"/>
              </a:ext>
            </a:extLst>
          </p:cNvPr>
          <p:cNvSpPr>
            <a:spLocks noGrp="1"/>
          </p:cNvSpPr>
          <p:nvPr>
            <p:ph type="dt" sz="half" idx="10"/>
          </p:nvPr>
        </p:nvSpPr>
        <p:spPr/>
        <p:txBody>
          <a:bodyPr/>
          <a:lstStyle/>
          <a:p>
            <a:fld id="{CC1FB268-CBB0-2B44-88C8-56D37326AE0A}" type="datetimeFigureOut">
              <a:rPr lang="tr-TR" smtClean="0"/>
              <a:t>10.02.2026</a:t>
            </a:fld>
            <a:endParaRPr lang="tr-TR"/>
          </a:p>
        </p:txBody>
      </p:sp>
      <p:sp>
        <p:nvSpPr>
          <p:cNvPr id="5" name="Alt Bilgi Yer Tutucusu 4">
            <a:extLst>
              <a:ext uri="{FF2B5EF4-FFF2-40B4-BE49-F238E27FC236}">
                <a16:creationId xmlns:a16="http://schemas.microsoft.com/office/drawing/2014/main" id="{96D265BC-A487-134F-A550-4D2116AD0B87}"/>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7B8A6F28-D774-CF4D-8B68-1F72C75BDEB5}"/>
              </a:ext>
            </a:extLst>
          </p:cNvPr>
          <p:cNvSpPr>
            <a:spLocks noGrp="1"/>
          </p:cNvSpPr>
          <p:nvPr>
            <p:ph type="sldNum" sz="quarter" idx="12"/>
          </p:nvPr>
        </p:nvSpPr>
        <p:spPr/>
        <p:txBody>
          <a:bodyPr/>
          <a:lstStyle/>
          <a:p>
            <a:fld id="{A1952E1E-B2B1-0240-81D5-BE635DB824D9}" type="slidenum">
              <a:rPr lang="tr-TR" smtClean="0"/>
              <a:t>‹#›</a:t>
            </a:fld>
            <a:endParaRPr lang="tr-TR"/>
          </a:p>
        </p:txBody>
      </p:sp>
    </p:spTree>
    <p:extLst>
      <p:ext uri="{BB962C8B-B14F-4D97-AF65-F5344CB8AC3E}">
        <p14:creationId xmlns:p14="http://schemas.microsoft.com/office/powerpoint/2010/main" val="32270105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ABD6007-43CE-C941-8C6D-952B6BB89344}"/>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8C95E333-C82E-A949-A0CE-E15FE29B99DC}"/>
              </a:ext>
            </a:extLst>
          </p:cNvPr>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514D3655-345C-2045-B858-1410380EC782}"/>
              </a:ext>
            </a:extLst>
          </p:cNvPr>
          <p:cNvSpPr>
            <a:spLocks noGrp="1"/>
          </p:cNvSpPr>
          <p:nvPr>
            <p:ph type="dt" sz="half" idx="10"/>
          </p:nvPr>
        </p:nvSpPr>
        <p:spPr/>
        <p:txBody>
          <a:bodyPr/>
          <a:lstStyle/>
          <a:p>
            <a:fld id="{CC1FB268-CBB0-2B44-88C8-56D37326AE0A}" type="datetimeFigureOut">
              <a:rPr lang="tr-TR" smtClean="0"/>
              <a:t>10.02.2026</a:t>
            </a:fld>
            <a:endParaRPr lang="tr-TR"/>
          </a:p>
        </p:txBody>
      </p:sp>
      <p:sp>
        <p:nvSpPr>
          <p:cNvPr id="5" name="Alt Bilgi Yer Tutucusu 4">
            <a:extLst>
              <a:ext uri="{FF2B5EF4-FFF2-40B4-BE49-F238E27FC236}">
                <a16:creationId xmlns:a16="http://schemas.microsoft.com/office/drawing/2014/main" id="{04221C1F-432D-894F-A095-F398DD553CB4}"/>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6E1379CF-184F-EE4F-B6CE-3754B1C158F4}"/>
              </a:ext>
            </a:extLst>
          </p:cNvPr>
          <p:cNvSpPr>
            <a:spLocks noGrp="1"/>
          </p:cNvSpPr>
          <p:nvPr>
            <p:ph type="sldNum" sz="quarter" idx="12"/>
          </p:nvPr>
        </p:nvSpPr>
        <p:spPr/>
        <p:txBody>
          <a:bodyPr/>
          <a:lstStyle/>
          <a:p>
            <a:fld id="{A1952E1E-B2B1-0240-81D5-BE635DB824D9}" type="slidenum">
              <a:rPr lang="tr-TR" smtClean="0"/>
              <a:t>‹#›</a:t>
            </a:fld>
            <a:endParaRPr lang="tr-TR"/>
          </a:p>
        </p:txBody>
      </p:sp>
    </p:spTree>
    <p:extLst>
      <p:ext uri="{BB962C8B-B14F-4D97-AF65-F5344CB8AC3E}">
        <p14:creationId xmlns:p14="http://schemas.microsoft.com/office/powerpoint/2010/main" val="24466219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7F1C09F-A8A1-D042-9A84-E6A90571D8F1}"/>
              </a:ext>
            </a:extLst>
          </p:cNvPr>
          <p:cNvSpPr>
            <a:spLocks noGrp="1"/>
          </p:cNvSpPr>
          <p:nvPr>
            <p:ph type="title"/>
          </p:nvPr>
        </p:nvSpPr>
        <p:spPr>
          <a:xfrm>
            <a:off x="831850" y="1709738"/>
            <a:ext cx="10515600" cy="2852737"/>
          </a:xfrm>
        </p:spPr>
        <p:txBody>
          <a:bodyPr anchor="b"/>
          <a:lstStyle>
            <a:lvl1pPr>
              <a:defRPr sz="6000"/>
            </a:lvl1pPr>
          </a:lstStyle>
          <a:p>
            <a:r>
              <a:rPr lang="tr-TR"/>
              <a:t>Asıl başlık stilini düzenlemek için tıklayın</a:t>
            </a:r>
          </a:p>
        </p:txBody>
      </p:sp>
      <p:sp>
        <p:nvSpPr>
          <p:cNvPr id="3" name="Metin Yer Tutucusu 2">
            <a:extLst>
              <a:ext uri="{FF2B5EF4-FFF2-40B4-BE49-F238E27FC236}">
                <a16:creationId xmlns:a16="http://schemas.microsoft.com/office/drawing/2014/main" id="{0669D0C8-AFD7-FE4F-87A4-6A35D778501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tıklayın</a:t>
            </a:r>
          </a:p>
        </p:txBody>
      </p:sp>
      <p:sp>
        <p:nvSpPr>
          <p:cNvPr id="4" name="Veri Yer Tutucusu 3">
            <a:extLst>
              <a:ext uri="{FF2B5EF4-FFF2-40B4-BE49-F238E27FC236}">
                <a16:creationId xmlns:a16="http://schemas.microsoft.com/office/drawing/2014/main" id="{813C717F-E3C4-B740-A7F3-53A7A09C38F9}"/>
              </a:ext>
            </a:extLst>
          </p:cNvPr>
          <p:cNvSpPr>
            <a:spLocks noGrp="1"/>
          </p:cNvSpPr>
          <p:nvPr>
            <p:ph type="dt" sz="half" idx="10"/>
          </p:nvPr>
        </p:nvSpPr>
        <p:spPr/>
        <p:txBody>
          <a:bodyPr/>
          <a:lstStyle/>
          <a:p>
            <a:fld id="{CC1FB268-CBB0-2B44-88C8-56D37326AE0A}" type="datetimeFigureOut">
              <a:rPr lang="tr-TR" smtClean="0"/>
              <a:t>10.02.2026</a:t>
            </a:fld>
            <a:endParaRPr lang="tr-TR"/>
          </a:p>
        </p:txBody>
      </p:sp>
      <p:sp>
        <p:nvSpPr>
          <p:cNvPr id="5" name="Alt Bilgi Yer Tutucusu 4">
            <a:extLst>
              <a:ext uri="{FF2B5EF4-FFF2-40B4-BE49-F238E27FC236}">
                <a16:creationId xmlns:a16="http://schemas.microsoft.com/office/drawing/2014/main" id="{40753EAF-B2C2-4947-9399-EF8C570B1E37}"/>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4AD5C89D-F957-F54A-A6D8-E5D52729AE99}"/>
              </a:ext>
            </a:extLst>
          </p:cNvPr>
          <p:cNvSpPr>
            <a:spLocks noGrp="1"/>
          </p:cNvSpPr>
          <p:nvPr>
            <p:ph type="sldNum" sz="quarter" idx="12"/>
          </p:nvPr>
        </p:nvSpPr>
        <p:spPr/>
        <p:txBody>
          <a:bodyPr/>
          <a:lstStyle/>
          <a:p>
            <a:fld id="{A1952E1E-B2B1-0240-81D5-BE635DB824D9}" type="slidenum">
              <a:rPr lang="tr-TR" smtClean="0"/>
              <a:t>‹#›</a:t>
            </a:fld>
            <a:endParaRPr lang="tr-TR"/>
          </a:p>
        </p:txBody>
      </p:sp>
    </p:spTree>
    <p:extLst>
      <p:ext uri="{BB962C8B-B14F-4D97-AF65-F5344CB8AC3E}">
        <p14:creationId xmlns:p14="http://schemas.microsoft.com/office/powerpoint/2010/main" val="23673092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F975877-1D18-AC43-8677-69B332609E1B}"/>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8E37FD65-1036-FF46-AE32-99CCD662D470}"/>
              </a:ext>
            </a:extLst>
          </p:cNvPr>
          <p:cNvSpPr>
            <a:spLocks noGrp="1"/>
          </p:cNvSpPr>
          <p:nvPr>
            <p:ph sz="half" idx="1"/>
          </p:nvPr>
        </p:nvSpPr>
        <p:spPr>
          <a:xfrm>
            <a:off x="838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a16="http://schemas.microsoft.com/office/drawing/2014/main" id="{D56A0528-2CA3-9A43-B489-C77204B59D31}"/>
              </a:ext>
            </a:extLst>
          </p:cNvPr>
          <p:cNvSpPr>
            <a:spLocks noGrp="1"/>
          </p:cNvSpPr>
          <p:nvPr>
            <p:ph sz="half" idx="2"/>
          </p:nvPr>
        </p:nvSpPr>
        <p:spPr>
          <a:xfrm>
            <a:off x="6172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a:extLst>
              <a:ext uri="{FF2B5EF4-FFF2-40B4-BE49-F238E27FC236}">
                <a16:creationId xmlns:a16="http://schemas.microsoft.com/office/drawing/2014/main" id="{F1DAD628-29B4-1D45-8DC0-F643C0AAD2CF}"/>
              </a:ext>
            </a:extLst>
          </p:cNvPr>
          <p:cNvSpPr>
            <a:spLocks noGrp="1"/>
          </p:cNvSpPr>
          <p:nvPr>
            <p:ph type="dt" sz="half" idx="10"/>
          </p:nvPr>
        </p:nvSpPr>
        <p:spPr/>
        <p:txBody>
          <a:bodyPr/>
          <a:lstStyle/>
          <a:p>
            <a:fld id="{CC1FB268-CBB0-2B44-88C8-56D37326AE0A}" type="datetimeFigureOut">
              <a:rPr lang="tr-TR" smtClean="0"/>
              <a:t>10.02.2026</a:t>
            </a:fld>
            <a:endParaRPr lang="tr-TR"/>
          </a:p>
        </p:txBody>
      </p:sp>
      <p:sp>
        <p:nvSpPr>
          <p:cNvPr id="6" name="Alt Bilgi Yer Tutucusu 5">
            <a:extLst>
              <a:ext uri="{FF2B5EF4-FFF2-40B4-BE49-F238E27FC236}">
                <a16:creationId xmlns:a16="http://schemas.microsoft.com/office/drawing/2014/main" id="{CDDDD4AA-0AE3-DD49-BD15-B3C2B3B7918D}"/>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07C0DE3D-6B89-7646-B5E4-201CC34663F3}"/>
              </a:ext>
            </a:extLst>
          </p:cNvPr>
          <p:cNvSpPr>
            <a:spLocks noGrp="1"/>
          </p:cNvSpPr>
          <p:nvPr>
            <p:ph type="sldNum" sz="quarter" idx="12"/>
          </p:nvPr>
        </p:nvSpPr>
        <p:spPr/>
        <p:txBody>
          <a:bodyPr/>
          <a:lstStyle/>
          <a:p>
            <a:fld id="{A1952E1E-B2B1-0240-81D5-BE635DB824D9}" type="slidenum">
              <a:rPr lang="tr-TR" smtClean="0"/>
              <a:t>‹#›</a:t>
            </a:fld>
            <a:endParaRPr lang="tr-TR"/>
          </a:p>
        </p:txBody>
      </p:sp>
    </p:spTree>
    <p:extLst>
      <p:ext uri="{BB962C8B-B14F-4D97-AF65-F5344CB8AC3E}">
        <p14:creationId xmlns:p14="http://schemas.microsoft.com/office/powerpoint/2010/main" val="33823449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D066599-024C-6542-84B0-3F5F4CD5D7D4}"/>
              </a:ext>
            </a:extLst>
          </p:cNvPr>
          <p:cNvSpPr>
            <a:spLocks noGrp="1"/>
          </p:cNvSpPr>
          <p:nvPr>
            <p:ph type="title"/>
          </p:nvPr>
        </p:nvSpPr>
        <p:spPr>
          <a:xfrm>
            <a:off x="839788" y="365125"/>
            <a:ext cx="10515600" cy="1325563"/>
          </a:xfr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id="{C420C19B-606D-F842-9F07-9460594E6B2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İçerik Yer Tutucusu 3">
            <a:extLst>
              <a:ext uri="{FF2B5EF4-FFF2-40B4-BE49-F238E27FC236}">
                <a16:creationId xmlns:a16="http://schemas.microsoft.com/office/drawing/2014/main" id="{6A80ABAD-BCA6-BE4B-A8DA-C58C6CB117F0}"/>
              </a:ext>
            </a:extLst>
          </p:cNvPr>
          <p:cNvSpPr>
            <a:spLocks noGrp="1"/>
          </p:cNvSpPr>
          <p:nvPr>
            <p:ph sz="half" idx="2"/>
          </p:nvPr>
        </p:nvSpPr>
        <p:spPr>
          <a:xfrm>
            <a:off x="839788" y="2505075"/>
            <a:ext cx="5157787"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a16="http://schemas.microsoft.com/office/drawing/2014/main" id="{E0F486E0-AFB2-F945-B2F4-F18FF769C3F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İçerik Yer Tutucusu 5">
            <a:extLst>
              <a:ext uri="{FF2B5EF4-FFF2-40B4-BE49-F238E27FC236}">
                <a16:creationId xmlns:a16="http://schemas.microsoft.com/office/drawing/2014/main" id="{C979B61F-6969-DF43-AD61-927266ADFB9C}"/>
              </a:ext>
            </a:extLst>
          </p:cNvPr>
          <p:cNvSpPr>
            <a:spLocks noGrp="1"/>
          </p:cNvSpPr>
          <p:nvPr>
            <p:ph sz="quarter" idx="4"/>
          </p:nvPr>
        </p:nvSpPr>
        <p:spPr>
          <a:xfrm>
            <a:off x="6172200" y="2505075"/>
            <a:ext cx="5183188"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a:extLst>
              <a:ext uri="{FF2B5EF4-FFF2-40B4-BE49-F238E27FC236}">
                <a16:creationId xmlns:a16="http://schemas.microsoft.com/office/drawing/2014/main" id="{C4D99163-F4E1-EB40-B7C0-6E7FA11DC1A7}"/>
              </a:ext>
            </a:extLst>
          </p:cNvPr>
          <p:cNvSpPr>
            <a:spLocks noGrp="1"/>
          </p:cNvSpPr>
          <p:nvPr>
            <p:ph type="dt" sz="half" idx="10"/>
          </p:nvPr>
        </p:nvSpPr>
        <p:spPr/>
        <p:txBody>
          <a:bodyPr/>
          <a:lstStyle/>
          <a:p>
            <a:fld id="{CC1FB268-CBB0-2B44-88C8-56D37326AE0A}" type="datetimeFigureOut">
              <a:rPr lang="tr-TR" smtClean="0"/>
              <a:t>10.02.2026</a:t>
            </a:fld>
            <a:endParaRPr lang="tr-TR"/>
          </a:p>
        </p:txBody>
      </p:sp>
      <p:sp>
        <p:nvSpPr>
          <p:cNvPr id="8" name="Alt Bilgi Yer Tutucusu 7">
            <a:extLst>
              <a:ext uri="{FF2B5EF4-FFF2-40B4-BE49-F238E27FC236}">
                <a16:creationId xmlns:a16="http://schemas.microsoft.com/office/drawing/2014/main" id="{4E632AAD-01C2-564B-8139-82CEC55394E6}"/>
              </a:ext>
            </a:extLst>
          </p:cNvPr>
          <p:cNvSpPr>
            <a:spLocks noGrp="1"/>
          </p:cNvSpPr>
          <p:nvPr>
            <p:ph type="ftr" sz="quarter" idx="11"/>
          </p:nvPr>
        </p:nvSpPr>
        <p:spPr/>
        <p:txBody>
          <a:bodyPr/>
          <a:lstStyle/>
          <a:p>
            <a:endParaRPr lang="tr-TR"/>
          </a:p>
        </p:txBody>
      </p:sp>
      <p:sp>
        <p:nvSpPr>
          <p:cNvPr id="9" name="Slayt Numarası Yer Tutucusu 8">
            <a:extLst>
              <a:ext uri="{FF2B5EF4-FFF2-40B4-BE49-F238E27FC236}">
                <a16:creationId xmlns:a16="http://schemas.microsoft.com/office/drawing/2014/main" id="{BFF8FA18-DE5E-9542-9EE9-A41BCA4E26F4}"/>
              </a:ext>
            </a:extLst>
          </p:cNvPr>
          <p:cNvSpPr>
            <a:spLocks noGrp="1"/>
          </p:cNvSpPr>
          <p:nvPr>
            <p:ph type="sldNum" sz="quarter" idx="12"/>
          </p:nvPr>
        </p:nvSpPr>
        <p:spPr/>
        <p:txBody>
          <a:bodyPr/>
          <a:lstStyle/>
          <a:p>
            <a:fld id="{A1952E1E-B2B1-0240-81D5-BE635DB824D9}" type="slidenum">
              <a:rPr lang="tr-TR" smtClean="0"/>
              <a:t>‹#›</a:t>
            </a:fld>
            <a:endParaRPr lang="tr-TR"/>
          </a:p>
        </p:txBody>
      </p:sp>
    </p:spTree>
    <p:extLst>
      <p:ext uri="{BB962C8B-B14F-4D97-AF65-F5344CB8AC3E}">
        <p14:creationId xmlns:p14="http://schemas.microsoft.com/office/powerpoint/2010/main" val="14074460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0A1F38A-5624-1941-99D7-A6399AB2E483}"/>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a16="http://schemas.microsoft.com/office/drawing/2014/main" id="{E61E15E3-77A0-CD4B-A3AC-81826F8A1CE6}"/>
              </a:ext>
            </a:extLst>
          </p:cNvPr>
          <p:cNvSpPr>
            <a:spLocks noGrp="1"/>
          </p:cNvSpPr>
          <p:nvPr>
            <p:ph type="dt" sz="half" idx="10"/>
          </p:nvPr>
        </p:nvSpPr>
        <p:spPr/>
        <p:txBody>
          <a:bodyPr/>
          <a:lstStyle/>
          <a:p>
            <a:fld id="{CC1FB268-CBB0-2B44-88C8-56D37326AE0A}" type="datetimeFigureOut">
              <a:rPr lang="tr-TR" smtClean="0"/>
              <a:t>10.02.2026</a:t>
            </a:fld>
            <a:endParaRPr lang="tr-TR"/>
          </a:p>
        </p:txBody>
      </p:sp>
      <p:sp>
        <p:nvSpPr>
          <p:cNvPr id="4" name="Alt Bilgi Yer Tutucusu 3">
            <a:extLst>
              <a:ext uri="{FF2B5EF4-FFF2-40B4-BE49-F238E27FC236}">
                <a16:creationId xmlns:a16="http://schemas.microsoft.com/office/drawing/2014/main" id="{E342F2F4-7F37-4E47-803B-591B6267C406}"/>
              </a:ext>
            </a:extLst>
          </p:cNvPr>
          <p:cNvSpPr>
            <a:spLocks noGrp="1"/>
          </p:cNvSpPr>
          <p:nvPr>
            <p:ph type="ftr" sz="quarter" idx="11"/>
          </p:nvPr>
        </p:nvSpPr>
        <p:spPr/>
        <p:txBody>
          <a:bodyPr/>
          <a:lstStyle/>
          <a:p>
            <a:endParaRPr lang="tr-TR"/>
          </a:p>
        </p:txBody>
      </p:sp>
      <p:sp>
        <p:nvSpPr>
          <p:cNvPr id="5" name="Slayt Numarası Yer Tutucusu 4">
            <a:extLst>
              <a:ext uri="{FF2B5EF4-FFF2-40B4-BE49-F238E27FC236}">
                <a16:creationId xmlns:a16="http://schemas.microsoft.com/office/drawing/2014/main" id="{9A1BFD6F-7F1F-4E47-A1A9-6F9EABBA463B}"/>
              </a:ext>
            </a:extLst>
          </p:cNvPr>
          <p:cNvSpPr>
            <a:spLocks noGrp="1"/>
          </p:cNvSpPr>
          <p:nvPr>
            <p:ph type="sldNum" sz="quarter" idx="12"/>
          </p:nvPr>
        </p:nvSpPr>
        <p:spPr/>
        <p:txBody>
          <a:bodyPr/>
          <a:lstStyle/>
          <a:p>
            <a:fld id="{A1952E1E-B2B1-0240-81D5-BE635DB824D9}" type="slidenum">
              <a:rPr lang="tr-TR" smtClean="0"/>
              <a:t>‹#›</a:t>
            </a:fld>
            <a:endParaRPr lang="tr-TR"/>
          </a:p>
        </p:txBody>
      </p:sp>
    </p:spTree>
    <p:extLst>
      <p:ext uri="{BB962C8B-B14F-4D97-AF65-F5344CB8AC3E}">
        <p14:creationId xmlns:p14="http://schemas.microsoft.com/office/powerpoint/2010/main" val="6634863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53F86361-2705-7D42-B987-3B733060BB87}"/>
              </a:ext>
            </a:extLst>
          </p:cNvPr>
          <p:cNvSpPr>
            <a:spLocks noGrp="1"/>
          </p:cNvSpPr>
          <p:nvPr>
            <p:ph type="dt" sz="half" idx="10"/>
          </p:nvPr>
        </p:nvSpPr>
        <p:spPr/>
        <p:txBody>
          <a:bodyPr/>
          <a:lstStyle/>
          <a:p>
            <a:fld id="{CC1FB268-CBB0-2B44-88C8-56D37326AE0A}" type="datetimeFigureOut">
              <a:rPr lang="tr-TR" smtClean="0"/>
              <a:t>10.02.2026</a:t>
            </a:fld>
            <a:endParaRPr lang="tr-TR"/>
          </a:p>
        </p:txBody>
      </p:sp>
      <p:sp>
        <p:nvSpPr>
          <p:cNvPr id="3" name="Alt Bilgi Yer Tutucusu 2">
            <a:extLst>
              <a:ext uri="{FF2B5EF4-FFF2-40B4-BE49-F238E27FC236}">
                <a16:creationId xmlns:a16="http://schemas.microsoft.com/office/drawing/2014/main" id="{0ECDFCEF-8786-AF42-8256-CC2BB325A4B3}"/>
              </a:ext>
            </a:extLst>
          </p:cNvPr>
          <p:cNvSpPr>
            <a:spLocks noGrp="1"/>
          </p:cNvSpPr>
          <p:nvPr>
            <p:ph type="ftr" sz="quarter" idx="11"/>
          </p:nvPr>
        </p:nvSpPr>
        <p:spPr/>
        <p:txBody>
          <a:bodyPr/>
          <a:lstStyle/>
          <a:p>
            <a:endParaRPr lang="tr-TR"/>
          </a:p>
        </p:txBody>
      </p:sp>
      <p:sp>
        <p:nvSpPr>
          <p:cNvPr id="4" name="Slayt Numarası Yer Tutucusu 3">
            <a:extLst>
              <a:ext uri="{FF2B5EF4-FFF2-40B4-BE49-F238E27FC236}">
                <a16:creationId xmlns:a16="http://schemas.microsoft.com/office/drawing/2014/main" id="{0D8F34A9-BF62-E849-952C-3CD6A0EC0461}"/>
              </a:ext>
            </a:extLst>
          </p:cNvPr>
          <p:cNvSpPr>
            <a:spLocks noGrp="1"/>
          </p:cNvSpPr>
          <p:nvPr>
            <p:ph type="sldNum" sz="quarter" idx="12"/>
          </p:nvPr>
        </p:nvSpPr>
        <p:spPr/>
        <p:txBody>
          <a:bodyPr/>
          <a:lstStyle/>
          <a:p>
            <a:fld id="{A1952E1E-B2B1-0240-81D5-BE635DB824D9}" type="slidenum">
              <a:rPr lang="tr-TR" smtClean="0"/>
              <a:t>‹#›</a:t>
            </a:fld>
            <a:endParaRPr lang="tr-TR"/>
          </a:p>
        </p:txBody>
      </p:sp>
    </p:spTree>
    <p:extLst>
      <p:ext uri="{BB962C8B-B14F-4D97-AF65-F5344CB8AC3E}">
        <p14:creationId xmlns:p14="http://schemas.microsoft.com/office/powerpoint/2010/main" val="3355049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9C238F6-8DB3-8845-BB79-94B098A89780}"/>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id="{1CDCC726-9EF8-3A4F-B32F-6273E2D2C3B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a16="http://schemas.microsoft.com/office/drawing/2014/main" id="{47B4C34E-19AA-F147-8E46-1ADC57B41F6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050EDB57-0F75-144A-8B1E-91A4CF1197C1}"/>
              </a:ext>
            </a:extLst>
          </p:cNvPr>
          <p:cNvSpPr>
            <a:spLocks noGrp="1"/>
          </p:cNvSpPr>
          <p:nvPr>
            <p:ph type="dt" sz="half" idx="10"/>
          </p:nvPr>
        </p:nvSpPr>
        <p:spPr/>
        <p:txBody>
          <a:bodyPr/>
          <a:lstStyle/>
          <a:p>
            <a:fld id="{CC1FB268-CBB0-2B44-88C8-56D37326AE0A}" type="datetimeFigureOut">
              <a:rPr lang="tr-TR" smtClean="0"/>
              <a:t>10.02.2026</a:t>
            </a:fld>
            <a:endParaRPr lang="tr-TR"/>
          </a:p>
        </p:txBody>
      </p:sp>
      <p:sp>
        <p:nvSpPr>
          <p:cNvPr id="6" name="Alt Bilgi Yer Tutucusu 5">
            <a:extLst>
              <a:ext uri="{FF2B5EF4-FFF2-40B4-BE49-F238E27FC236}">
                <a16:creationId xmlns:a16="http://schemas.microsoft.com/office/drawing/2014/main" id="{11644798-14EE-5843-BA8B-DE4B5F3AD02D}"/>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92BC6388-2E67-7340-A1C9-EBD8E277C981}"/>
              </a:ext>
            </a:extLst>
          </p:cNvPr>
          <p:cNvSpPr>
            <a:spLocks noGrp="1"/>
          </p:cNvSpPr>
          <p:nvPr>
            <p:ph type="sldNum" sz="quarter" idx="12"/>
          </p:nvPr>
        </p:nvSpPr>
        <p:spPr/>
        <p:txBody>
          <a:bodyPr/>
          <a:lstStyle/>
          <a:p>
            <a:fld id="{A1952E1E-B2B1-0240-81D5-BE635DB824D9}" type="slidenum">
              <a:rPr lang="tr-TR" smtClean="0"/>
              <a:t>‹#›</a:t>
            </a:fld>
            <a:endParaRPr lang="tr-TR"/>
          </a:p>
        </p:txBody>
      </p:sp>
    </p:spTree>
    <p:extLst>
      <p:ext uri="{BB962C8B-B14F-4D97-AF65-F5344CB8AC3E}">
        <p14:creationId xmlns:p14="http://schemas.microsoft.com/office/powerpoint/2010/main" val="18642584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B343817-AD68-F543-B310-A07806A18A31}"/>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Resim Yer Tutucusu 2">
            <a:extLst>
              <a:ext uri="{FF2B5EF4-FFF2-40B4-BE49-F238E27FC236}">
                <a16:creationId xmlns:a16="http://schemas.microsoft.com/office/drawing/2014/main" id="{5F3C31CF-08C9-FA42-994C-FE66E443DCD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a:extLst>
              <a:ext uri="{FF2B5EF4-FFF2-40B4-BE49-F238E27FC236}">
                <a16:creationId xmlns:a16="http://schemas.microsoft.com/office/drawing/2014/main" id="{79918C8F-56AF-8043-8D73-8A68E408C34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7B763208-21C7-D245-B32F-1F5D66347CBE}"/>
              </a:ext>
            </a:extLst>
          </p:cNvPr>
          <p:cNvSpPr>
            <a:spLocks noGrp="1"/>
          </p:cNvSpPr>
          <p:nvPr>
            <p:ph type="dt" sz="half" idx="10"/>
          </p:nvPr>
        </p:nvSpPr>
        <p:spPr/>
        <p:txBody>
          <a:bodyPr/>
          <a:lstStyle/>
          <a:p>
            <a:fld id="{CC1FB268-CBB0-2B44-88C8-56D37326AE0A}" type="datetimeFigureOut">
              <a:rPr lang="tr-TR" smtClean="0"/>
              <a:t>10.02.2026</a:t>
            </a:fld>
            <a:endParaRPr lang="tr-TR"/>
          </a:p>
        </p:txBody>
      </p:sp>
      <p:sp>
        <p:nvSpPr>
          <p:cNvPr id="6" name="Alt Bilgi Yer Tutucusu 5">
            <a:extLst>
              <a:ext uri="{FF2B5EF4-FFF2-40B4-BE49-F238E27FC236}">
                <a16:creationId xmlns:a16="http://schemas.microsoft.com/office/drawing/2014/main" id="{FD651AA2-681C-9246-BAEE-7F2BCAFA1388}"/>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79CED5CA-EB84-F347-BB2D-B107A48888CD}"/>
              </a:ext>
            </a:extLst>
          </p:cNvPr>
          <p:cNvSpPr>
            <a:spLocks noGrp="1"/>
          </p:cNvSpPr>
          <p:nvPr>
            <p:ph type="sldNum" sz="quarter" idx="12"/>
          </p:nvPr>
        </p:nvSpPr>
        <p:spPr/>
        <p:txBody>
          <a:bodyPr/>
          <a:lstStyle/>
          <a:p>
            <a:fld id="{A1952E1E-B2B1-0240-81D5-BE635DB824D9}" type="slidenum">
              <a:rPr lang="tr-TR" smtClean="0"/>
              <a:t>‹#›</a:t>
            </a:fld>
            <a:endParaRPr lang="tr-TR"/>
          </a:p>
        </p:txBody>
      </p:sp>
    </p:spTree>
    <p:extLst>
      <p:ext uri="{BB962C8B-B14F-4D97-AF65-F5344CB8AC3E}">
        <p14:creationId xmlns:p14="http://schemas.microsoft.com/office/powerpoint/2010/main" val="9079943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91A9FA65-B059-544D-8D65-FD7C66D56A9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a16="http://schemas.microsoft.com/office/drawing/2014/main" id="{BBEF2C67-0365-9A4C-9D5C-D800EE2B415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3F759BBA-776E-6D47-BAC9-D41AB4A9AD4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1FB268-CBB0-2B44-88C8-56D37326AE0A}" type="datetimeFigureOut">
              <a:rPr lang="tr-TR" smtClean="0"/>
              <a:t>10.02.2026</a:t>
            </a:fld>
            <a:endParaRPr lang="tr-TR"/>
          </a:p>
        </p:txBody>
      </p:sp>
      <p:sp>
        <p:nvSpPr>
          <p:cNvPr id="5" name="Alt Bilgi Yer Tutucusu 4">
            <a:extLst>
              <a:ext uri="{FF2B5EF4-FFF2-40B4-BE49-F238E27FC236}">
                <a16:creationId xmlns:a16="http://schemas.microsoft.com/office/drawing/2014/main" id="{96A48D7D-6BB2-8443-BE7A-18D37285E25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a:extLst>
              <a:ext uri="{FF2B5EF4-FFF2-40B4-BE49-F238E27FC236}">
                <a16:creationId xmlns:a16="http://schemas.microsoft.com/office/drawing/2014/main" id="{EC6ACC8C-DF65-B94D-9845-5A56B8736CE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1952E1E-B2B1-0240-81D5-BE635DB824D9}" type="slidenum">
              <a:rPr lang="tr-TR" smtClean="0"/>
              <a:t>‹#›</a:t>
            </a:fld>
            <a:endParaRPr lang="tr-TR"/>
          </a:p>
        </p:txBody>
      </p:sp>
    </p:spTree>
    <p:extLst>
      <p:ext uri="{BB962C8B-B14F-4D97-AF65-F5344CB8AC3E}">
        <p14:creationId xmlns:p14="http://schemas.microsoft.com/office/powerpoint/2010/main" val="7945413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95624" y="0"/>
            <a:ext cx="5486399" cy="6858000"/>
          </a:xfrm>
        </p:spPr>
      </p:pic>
    </p:spTree>
    <p:extLst>
      <p:ext uri="{BB962C8B-B14F-4D97-AF65-F5344CB8AC3E}">
        <p14:creationId xmlns:p14="http://schemas.microsoft.com/office/powerpoint/2010/main" val="377377692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0C36633-9710-0344-8649-6EA8379EEAEE}"/>
              </a:ext>
            </a:extLst>
          </p:cNvPr>
          <p:cNvSpPr>
            <a:spLocks noGrp="1"/>
          </p:cNvSpPr>
          <p:nvPr>
            <p:ph type="ctrTitle"/>
          </p:nvPr>
        </p:nvSpPr>
        <p:spPr>
          <a:xfrm>
            <a:off x="446049" y="661532"/>
            <a:ext cx="9524428" cy="991445"/>
          </a:xfrm>
        </p:spPr>
        <p:txBody>
          <a:bodyPr>
            <a:noAutofit/>
          </a:bodyPr>
          <a:lstStyle/>
          <a:p>
            <a:pPr algn="l"/>
            <a:r>
              <a:rPr lang="tr-TR" sz="4400" b="1" dirty="0" smtClean="0">
                <a:solidFill>
                  <a:srgbClr val="002060"/>
                </a:solidFill>
              </a:rPr>
              <a:t>Fakültemizde </a:t>
            </a:r>
            <a:r>
              <a:rPr lang="tr-TR" sz="4400" b="1" dirty="0">
                <a:solidFill>
                  <a:srgbClr val="002060"/>
                </a:solidFill>
              </a:rPr>
              <a:t>Yürütülen TÜBİTAK Projeleri</a:t>
            </a:r>
          </a:p>
        </p:txBody>
      </p:sp>
      <p:sp>
        <p:nvSpPr>
          <p:cNvPr id="3" name="Alt Başlık 2">
            <a:extLst>
              <a:ext uri="{FF2B5EF4-FFF2-40B4-BE49-F238E27FC236}">
                <a16:creationId xmlns:a16="http://schemas.microsoft.com/office/drawing/2014/main" id="{F2C8EF8E-0751-AA4C-A837-173970D52888}"/>
              </a:ext>
            </a:extLst>
          </p:cNvPr>
          <p:cNvSpPr>
            <a:spLocks noGrp="1"/>
          </p:cNvSpPr>
          <p:nvPr>
            <p:ph type="subTitle" idx="1"/>
          </p:nvPr>
        </p:nvSpPr>
        <p:spPr>
          <a:xfrm>
            <a:off x="446049" y="2035061"/>
            <a:ext cx="11488652" cy="3345831"/>
          </a:xfrm>
        </p:spPr>
        <p:txBody>
          <a:bodyPr>
            <a:normAutofit/>
          </a:bodyPr>
          <a:lstStyle/>
          <a:p>
            <a:pPr algn="just"/>
            <a:r>
              <a:rPr lang="tr-TR" sz="2000" dirty="0"/>
              <a:t>Fakültemiz bünyesinde </a:t>
            </a:r>
            <a:r>
              <a:rPr lang="tr-TR" sz="2000" dirty="0" smtClean="0"/>
              <a:t>yürütülen (DEVAM EDEN) </a:t>
            </a:r>
            <a:r>
              <a:rPr lang="tr-TR" sz="2000" dirty="0"/>
              <a:t>TÜBİTAK destekli proje aşağıda sunulmuştur:</a:t>
            </a:r>
          </a:p>
          <a:p>
            <a:pPr algn="l">
              <a:buFont typeface="Arial" panose="020B0604020202020204" pitchFamily="34" charset="0"/>
              <a:buChar char="•"/>
            </a:pPr>
            <a:r>
              <a:rPr lang="tr-TR" sz="2000" b="1" dirty="0"/>
              <a:t>Dr. </a:t>
            </a:r>
            <a:r>
              <a:rPr lang="tr-TR" sz="2000" b="1" dirty="0" err="1"/>
              <a:t>Öğr</a:t>
            </a:r>
            <a:r>
              <a:rPr lang="tr-TR" sz="2000" b="1" dirty="0"/>
              <a:t>. Üyesi Deniz Şentürk</a:t>
            </a:r>
            <a:r>
              <a:rPr lang="tr-TR" sz="2000" dirty="0"/>
              <a:t/>
            </a:r>
            <a:br>
              <a:rPr lang="tr-TR" sz="2000" dirty="0"/>
            </a:br>
            <a:r>
              <a:rPr lang="tr-TR" sz="2000" b="1" dirty="0"/>
              <a:t>Proje Adı:</a:t>
            </a:r>
            <a:r>
              <a:rPr lang="tr-TR" sz="2000" dirty="0"/>
              <a:t> </a:t>
            </a:r>
            <a:r>
              <a:rPr lang="tr-TR" sz="2000" i="1" dirty="0"/>
              <a:t>Makine Öğrenmesi Yöntemleriyle Elit Futbolcularda Sakatlıkların Önceden Belirlenmesi ve Önlenmesi</a:t>
            </a:r>
            <a:r>
              <a:rPr lang="tr-TR" sz="2000" dirty="0"/>
              <a:t/>
            </a:r>
            <a:br>
              <a:rPr lang="tr-TR" sz="2000" dirty="0"/>
            </a:br>
            <a:r>
              <a:rPr lang="tr-TR" sz="2000" b="1" dirty="0"/>
              <a:t>Destek Türü:</a:t>
            </a:r>
            <a:r>
              <a:rPr lang="tr-TR" sz="2000" dirty="0"/>
              <a:t> TÜBİTAK</a:t>
            </a:r>
            <a:br>
              <a:rPr lang="tr-TR" sz="2000" dirty="0"/>
            </a:br>
            <a:r>
              <a:rPr lang="tr-TR" sz="2000" b="1" dirty="0"/>
              <a:t>Proje Süresi:</a:t>
            </a:r>
            <a:r>
              <a:rPr lang="tr-TR" sz="2000" dirty="0"/>
              <a:t> 13.03.2025 – 13.03.2027</a:t>
            </a:r>
          </a:p>
          <a:p>
            <a:pPr algn="just"/>
            <a:r>
              <a:rPr lang="tr-TR" sz="2000" dirty="0"/>
              <a:t>Söz konusu proje, spor bilimleri alanında </a:t>
            </a:r>
            <a:r>
              <a:rPr lang="tr-TR" sz="2000" b="1" dirty="0"/>
              <a:t>veri temelli ve yenilikçi yaklaşımlar</a:t>
            </a:r>
            <a:r>
              <a:rPr lang="tr-TR" sz="2000" dirty="0"/>
              <a:t> geliştirmeyi hedeflemekte; elit sporcularda sakatlık risklerinin önceden öngörülmesine ve önleyici uygulamaların geliştirilmesine katkı sağlamaktadır</a:t>
            </a:r>
            <a:r>
              <a:rPr lang="tr-TR" sz="2000" dirty="0" smtClean="0"/>
              <a:t>.</a:t>
            </a:r>
          </a:p>
          <a:p>
            <a:pPr algn="l"/>
            <a:endParaRPr lang="tr-TR" sz="2000" dirty="0"/>
          </a:p>
        </p:txBody>
      </p:sp>
      <p:pic>
        <p:nvPicPr>
          <p:cNvPr id="4" name="Google Shape;313;p29" descr="logo, yazı tipi, simge, sembol, daire içeren bir resim&#10;&#10;Açıklama otomatik olarak oluşturuldu">
            <a:extLst>
              <a:ext uri="{FF2B5EF4-FFF2-40B4-BE49-F238E27FC236}">
                <a16:creationId xmlns:a16="http://schemas.microsoft.com/office/drawing/2014/main" id="{D0D19A0A-620F-6A44-9863-D90684A44083}"/>
              </a:ext>
            </a:extLst>
          </p:cNvPr>
          <p:cNvPicPr preferRelativeResize="0"/>
          <p:nvPr/>
        </p:nvPicPr>
        <p:blipFill rotWithShape="1">
          <a:blip r:embed="rId2">
            <a:alphaModFix/>
          </a:blip>
          <a:srcRect/>
          <a:stretch/>
        </p:blipFill>
        <p:spPr>
          <a:xfrm>
            <a:off x="9529763" y="0"/>
            <a:ext cx="2534917" cy="1323065"/>
          </a:xfrm>
          <a:prstGeom prst="rect">
            <a:avLst/>
          </a:prstGeom>
          <a:noFill/>
          <a:ln>
            <a:noFill/>
          </a:ln>
        </p:spPr>
      </p:pic>
    </p:spTree>
    <p:extLst>
      <p:ext uri="{BB962C8B-B14F-4D97-AF65-F5344CB8AC3E}">
        <p14:creationId xmlns:p14="http://schemas.microsoft.com/office/powerpoint/2010/main" val="40615661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0C36633-9710-0344-8649-6EA8379EEAEE}"/>
              </a:ext>
            </a:extLst>
          </p:cNvPr>
          <p:cNvSpPr>
            <a:spLocks noGrp="1"/>
          </p:cNvSpPr>
          <p:nvPr>
            <p:ph type="ctrTitle"/>
          </p:nvPr>
        </p:nvSpPr>
        <p:spPr>
          <a:xfrm>
            <a:off x="446049" y="827342"/>
            <a:ext cx="9144000" cy="991445"/>
          </a:xfrm>
        </p:spPr>
        <p:txBody>
          <a:bodyPr>
            <a:noAutofit/>
          </a:bodyPr>
          <a:lstStyle/>
          <a:p>
            <a:pPr algn="l"/>
            <a:r>
              <a:rPr lang="tr-TR" sz="4400" b="1" dirty="0" smtClean="0">
                <a:solidFill>
                  <a:srgbClr val="002060"/>
                </a:solidFill>
              </a:rPr>
              <a:t>Fakültede </a:t>
            </a:r>
            <a:r>
              <a:rPr lang="tr-TR" sz="4400" b="1" dirty="0">
                <a:solidFill>
                  <a:srgbClr val="002060"/>
                </a:solidFill>
              </a:rPr>
              <a:t>Yürütülen Uluslararası Projeler</a:t>
            </a:r>
          </a:p>
        </p:txBody>
      </p:sp>
      <p:pic>
        <p:nvPicPr>
          <p:cNvPr id="4" name="Google Shape;313;p29" descr="logo, yazı tipi, simge, sembol, daire içeren bir resim&#10;&#10;Açıklama otomatik olarak oluşturuldu">
            <a:extLst>
              <a:ext uri="{FF2B5EF4-FFF2-40B4-BE49-F238E27FC236}">
                <a16:creationId xmlns:a16="http://schemas.microsoft.com/office/drawing/2014/main" id="{D61994C2-254A-AD47-9270-87EA5C54B613}"/>
              </a:ext>
            </a:extLst>
          </p:cNvPr>
          <p:cNvPicPr preferRelativeResize="0"/>
          <p:nvPr/>
        </p:nvPicPr>
        <p:blipFill rotWithShape="1">
          <a:blip r:embed="rId2">
            <a:alphaModFix/>
          </a:blip>
          <a:srcRect/>
          <a:stretch/>
        </p:blipFill>
        <p:spPr>
          <a:xfrm>
            <a:off x="9529763" y="0"/>
            <a:ext cx="2534917" cy="1323065"/>
          </a:xfrm>
          <a:prstGeom prst="rect">
            <a:avLst/>
          </a:prstGeom>
          <a:noFill/>
          <a:ln>
            <a:noFill/>
          </a:ln>
        </p:spPr>
      </p:pic>
    </p:spTree>
    <p:extLst>
      <p:ext uri="{BB962C8B-B14F-4D97-AF65-F5344CB8AC3E}">
        <p14:creationId xmlns:p14="http://schemas.microsoft.com/office/powerpoint/2010/main" val="28560777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0C36633-9710-0344-8649-6EA8379EEAEE}"/>
              </a:ext>
            </a:extLst>
          </p:cNvPr>
          <p:cNvSpPr>
            <a:spLocks noGrp="1"/>
          </p:cNvSpPr>
          <p:nvPr>
            <p:ph type="ctrTitle"/>
          </p:nvPr>
        </p:nvSpPr>
        <p:spPr>
          <a:xfrm>
            <a:off x="385763" y="165809"/>
            <a:ext cx="9144000" cy="991445"/>
          </a:xfrm>
        </p:spPr>
        <p:txBody>
          <a:bodyPr>
            <a:noAutofit/>
          </a:bodyPr>
          <a:lstStyle/>
          <a:p>
            <a:pPr algn="l"/>
            <a:r>
              <a:rPr lang="tr-TR" sz="4800" b="1" dirty="0" smtClean="0">
                <a:solidFill>
                  <a:srgbClr val="002060"/>
                </a:solidFill>
              </a:rPr>
              <a:t>Fakültenin </a:t>
            </a:r>
            <a:r>
              <a:rPr lang="tr-TR" sz="4800" b="1" dirty="0">
                <a:solidFill>
                  <a:srgbClr val="002060"/>
                </a:solidFill>
              </a:rPr>
              <a:t>Uluslararası İş Birlikleri</a:t>
            </a:r>
          </a:p>
        </p:txBody>
      </p:sp>
      <p:sp>
        <p:nvSpPr>
          <p:cNvPr id="3" name="Alt Başlık 2">
            <a:extLst>
              <a:ext uri="{FF2B5EF4-FFF2-40B4-BE49-F238E27FC236}">
                <a16:creationId xmlns:a16="http://schemas.microsoft.com/office/drawing/2014/main" id="{F2C8EF8E-0751-AA4C-A837-173970D52888}"/>
              </a:ext>
            </a:extLst>
          </p:cNvPr>
          <p:cNvSpPr>
            <a:spLocks noGrp="1"/>
          </p:cNvSpPr>
          <p:nvPr>
            <p:ph type="subTitle" idx="1"/>
          </p:nvPr>
        </p:nvSpPr>
        <p:spPr>
          <a:xfrm>
            <a:off x="385763" y="1216519"/>
            <a:ext cx="11488652" cy="5641481"/>
          </a:xfrm>
        </p:spPr>
        <p:txBody>
          <a:bodyPr>
            <a:normAutofit/>
          </a:bodyPr>
          <a:lstStyle/>
          <a:p>
            <a:r>
              <a:rPr lang="tr-TR" b="1" dirty="0"/>
              <a:t>İstanbul Gelişim Üniversitesi’nden Çin Ziyareti </a:t>
            </a:r>
            <a:r>
              <a:rPr lang="tr-TR" b="1" dirty="0" smtClean="0"/>
              <a:t>ve İş Birlikleri</a:t>
            </a:r>
            <a:endParaRPr lang="tr-TR" b="1" dirty="0"/>
          </a:p>
          <a:p>
            <a:pPr algn="l"/>
            <a:r>
              <a:rPr lang="tr-TR" sz="2000" b="1" dirty="0" smtClean="0"/>
              <a:t>1)Pekin </a:t>
            </a:r>
            <a:r>
              <a:rPr lang="tr-TR" sz="2000" b="1" dirty="0"/>
              <a:t>Dil ve Kültür Üniversitesi </a:t>
            </a:r>
            <a:r>
              <a:rPr lang="tr-TR" sz="2000" b="1" dirty="0" smtClean="0"/>
              <a:t>İş Birliği</a:t>
            </a:r>
            <a:r>
              <a:rPr lang="tr-TR" sz="2000" dirty="0" smtClean="0"/>
              <a:t>.</a:t>
            </a:r>
            <a:endParaRPr lang="tr-TR" sz="2000" dirty="0"/>
          </a:p>
          <a:p>
            <a:pPr algn="l">
              <a:spcBef>
                <a:spcPts val="0"/>
              </a:spcBef>
            </a:pPr>
            <a:r>
              <a:rPr lang="tr-TR" sz="2000" dirty="0" smtClean="0"/>
              <a:t>*Çince ve Türkçe Spor Terimleri Sözlüğü</a:t>
            </a:r>
          </a:p>
          <a:p>
            <a:pPr algn="l">
              <a:spcBef>
                <a:spcPts val="0"/>
              </a:spcBef>
            </a:pPr>
            <a:r>
              <a:rPr lang="tr-TR" sz="2000" dirty="0" smtClean="0"/>
              <a:t>*Çince bölüm açılması</a:t>
            </a:r>
          </a:p>
          <a:p>
            <a:pPr algn="l">
              <a:spcBef>
                <a:spcPts val="0"/>
              </a:spcBef>
            </a:pPr>
            <a:r>
              <a:rPr lang="tr-TR" sz="2000" dirty="0" smtClean="0"/>
              <a:t>*Konfüçyüs Enstitüsü</a:t>
            </a:r>
          </a:p>
          <a:p>
            <a:pPr algn="just"/>
            <a:endParaRPr lang="tr-TR" sz="1600" b="1" dirty="0" smtClean="0"/>
          </a:p>
          <a:p>
            <a:pPr algn="just"/>
            <a:r>
              <a:rPr lang="tr-TR" sz="2000" b="1" dirty="0" smtClean="0"/>
              <a:t>2)</a:t>
            </a:r>
            <a:r>
              <a:rPr lang="tr-TR" sz="2000" dirty="0" smtClean="0"/>
              <a:t>5</a:t>
            </a:r>
            <a:r>
              <a:rPr lang="tr-TR" sz="2000" dirty="0"/>
              <a:t>. Kuşak ve Yol Uluslararası Küresel İş Birliği Forumu ile Diplomatlar için Kültür </a:t>
            </a:r>
            <a:r>
              <a:rPr lang="tr-TR" sz="2000" dirty="0" smtClean="0"/>
              <a:t>ve Dostluk </a:t>
            </a:r>
            <a:r>
              <a:rPr lang="tr-TR" sz="2000" dirty="0"/>
              <a:t>Gecesine </a:t>
            </a:r>
            <a:r>
              <a:rPr lang="tr-TR" sz="2000" dirty="0" smtClean="0"/>
              <a:t>daveti.</a:t>
            </a:r>
          </a:p>
          <a:p>
            <a:pPr algn="just">
              <a:spcBef>
                <a:spcPts val="0"/>
              </a:spcBef>
            </a:pPr>
            <a:r>
              <a:rPr lang="tr-TR" sz="2000" dirty="0" smtClean="0"/>
              <a:t>*Bu kapsamda </a:t>
            </a:r>
            <a:r>
              <a:rPr lang="tr-TR" sz="2000" b="1" dirty="0" err="1" smtClean="0"/>
              <a:t>Sichuan</a:t>
            </a:r>
            <a:r>
              <a:rPr lang="tr-TR" sz="2000" b="1" dirty="0" smtClean="0"/>
              <a:t> Üniversitesi </a:t>
            </a:r>
            <a:r>
              <a:rPr lang="tr-TR" sz="2000" dirty="0" smtClean="0"/>
              <a:t>ile iş birliği.</a:t>
            </a:r>
          </a:p>
          <a:p>
            <a:pPr algn="just">
              <a:spcBef>
                <a:spcPts val="0"/>
              </a:spcBef>
            </a:pPr>
            <a:r>
              <a:rPr lang="tr-TR" sz="2000" dirty="0" smtClean="0"/>
              <a:t>-Tüm alanlarda iş birliği.</a:t>
            </a:r>
          </a:p>
          <a:p>
            <a:pPr algn="just"/>
            <a:endParaRPr lang="tr-TR" sz="1600" b="1" dirty="0" smtClean="0"/>
          </a:p>
          <a:p>
            <a:pPr algn="just"/>
            <a:r>
              <a:rPr lang="tr-TR" sz="2000" b="1" dirty="0" smtClean="0"/>
              <a:t>3)</a:t>
            </a:r>
            <a:r>
              <a:rPr lang="tr-TR" sz="2000" b="1" dirty="0" err="1" smtClean="0"/>
              <a:t>Tianjin</a:t>
            </a:r>
            <a:r>
              <a:rPr lang="tr-TR" sz="2000" b="1" dirty="0" smtClean="0"/>
              <a:t> </a:t>
            </a:r>
            <a:r>
              <a:rPr lang="tr-TR" sz="2000" b="1" dirty="0"/>
              <a:t>Spor Üniversitesi </a:t>
            </a:r>
            <a:endParaRPr lang="tr-TR" sz="2000" b="1" dirty="0" smtClean="0"/>
          </a:p>
          <a:p>
            <a:pPr algn="just">
              <a:spcBef>
                <a:spcPts val="0"/>
              </a:spcBef>
            </a:pPr>
            <a:r>
              <a:rPr lang="tr-TR" sz="2000" dirty="0" smtClean="0"/>
              <a:t>*Tüm alanlarda ön anlaşma sağlandı.</a:t>
            </a:r>
          </a:p>
          <a:p>
            <a:pPr algn="just">
              <a:spcBef>
                <a:spcPts val="0"/>
              </a:spcBef>
            </a:pPr>
            <a:r>
              <a:rPr lang="tr-TR" sz="2000" dirty="0" smtClean="0"/>
              <a:t>*Engelliler ve rehabilitasyon bölümü iş birliği, </a:t>
            </a:r>
          </a:p>
          <a:p>
            <a:pPr algn="just">
              <a:spcBef>
                <a:spcPts val="0"/>
              </a:spcBef>
            </a:pPr>
            <a:r>
              <a:rPr lang="tr-TR" sz="2000" dirty="0" smtClean="0"/>
              <a:t>*Ev sahipliğini üstlenecekleri ortak kongre konusunda görüşme sağlandı.</a:t>
            </a:r>
          </a:p>
          <a:p>
            <a:pPr algn="just">
              <a:spcBef>
                <a:spcPts val="0"/>
              </a:spcBef>
            </a:pPr>
            <a:endParaRPr lang="tr-TR" sz="2000" b="1" dirty="0" smtClean="0"/>
          </a:p>
          <a:p>
            <a:pPr algn="just">
              <a:spcBef>
                <a:spcPts val="0"/>
              </a:spcBef>
            </a:pPr>
            <a:r>
              <a:rPr lang="tr-TR" sz="2000" b="1" dirty="0" smtClean="0"/>
              <a:t>4</a:t>
            </a:r>
            <a:r>
              <a:rPr lang="tr-TR" sz="2000" b="1" dirty="0"/>
              <a:t>) Türkiye Cumhuriyeti Pekin Büyükelçisi </a:t>
            </a:r>
            <a:r>
              <a:rPr lang="tr-TR" sz="2000" b="1" dirty="0" smtClean="0"/>
              <a:t>Sn. Selçuk ÜNAL ziyareti</a:t>
            </a:r>
          </a:p>
          <a:p>
            <a:pPr algn="just">
              <a:spcBef>
                <a:spcPts val="0"/>
              </a:spcBef>
            </a:pPr>
            <a:r>
              <a:rPr lang="tr-TR" sz="2000" dirty="0" smtClean="0"/>
              <a:t>*Kongre desteği.</a:t>
            </a:r>
            <a:endParaRPr lang="tr-TR" sz="2000" dirty="0"/>
          </a:p>
        </p:txBody>
      </p:sp>
      <p:pic>
        <p:nvPicPr>
          <p:cNvPr id="5" name="Google Shape;313;p29" descr="logo, yazı tipi, simge, sembol, daire içeren bir resim&#10;&#10;Açıklama otomatik olarak oluşturuldu">
            <a:extLst>
              <a:ext uri="{FF2B5EF4-FFF2-40B4-BE49-F238E27FC236}">
                <a16:creationId xmlns:a16="http://schemas.microsoft.com/office/drawing/2014/main" id="{1B4CED3F-E9C0-A948-9780-E23589D73F42}"/>
              </a:ext>
            </a:extLst>
          </p:cNvPr>
          <p:cNvPicPr preferRelativeResize="0"/>
          <p:nvPr/>
        </p:nvPicPr>
        <p:blipFill rotWithShape="1">
          <a:blip r:embed="rId2">
            <a:alphaModFix/>
          </a:blip>
          <a:srcRect/>
          <a:stretch/>
        </p:blipFill>
        <p:spPr>
          <a:xfrm>
            <a:off x="9529763" y="0"/>
            <a:ext cx="2534917" cy="1323065"/>
          </a:xfrm>
          <a:prstGeom prst="rect">
            <a:avLst/>
          </a:prstGeom>
          <a:noFill/>
          <a:ln>
            <a:noFill/>
          </a:ln>
        </p:spPr>
      </p:pic>
    </p:spTree>
    <p:extLst>
      <p:ext uri="{BB962C8B-B14F-4D97-AF65-F5344CB8AC3E}">
        <p14:creationId xmlns:p14="http://schemas.microsoft.com/office/powerpoint/2010/main" val="24602017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0C36633-9710-0344-8649-6EA8379EEAEE}"/>
              </a:ext>
            </a:extLst>
          </p:cNvPr>
          <p:cNvSpPr>
            <a:spLocks noGrp="1"/>
          </p:cNvSpPr>
          <p:nvPr>
            <p:ph type="ctrTitle"/>
          </p:nvPr>
        </p:nvSpPr>
        <p:spPr>
          <a:xfrm>
            <a:off x="165956" y="584511"/>
            <a:ext cx="10103460" cy="991445"/>
          </a:xfrm>
        </p:spPr>
        <p:txBody>
          <a:bodyPr>
            <a:noAutofit/>
          </a:bodyPr>
          <a:lstStyle/>
          <a:p>
            <a:pPr algn="l"/>
            <a:r>
              <a:rPr lang="tr-TR" sz="3600" b="1" dirty="0" smtClean="0">
                <a:solidFill>
                  <a:srgbClr val="002060"/>
                </a:solidFill>
              </a:rPr>
              <a:t>Uygulama </a:t>
            </a:r>
            <a:r>
              <a:rPr lang="tr-TR" sz="3600" b="1" dirty="0">
                <a:solidFill>
                  <a:srgbClr val="002060"/>
                </a:solidFill>
              </a:rPr>
              <a:t>ve Araştırma Merkezlerine Yönelik Destekler</a:t>
            </a:r>
          </a:p>
        </p:txBody>
      </p:sp>
      <p:sp>
        <p:nvSpPr>
          <p:cNvPr id="3" name="Alt Başlık 2">
            <a:extLst>
              <a:ext uri="{FF2B5EF4-FFF2-40B4-BE49-F238E27FC236}">
                <a16:creationId xmlns:a16="http://schemas.microsoft.com/office/drawing/2014/main" id="{F2C8EF8E-0751-AA4C-A837-173970D52888}"/>
              </a:ext>
            </a:extLst>
          </p:cNvPr>
          <p:cNvSpPr>
            <a:spLocks noGrp="1"/>
          </p:cNvSpPr>
          <p:nvPr>
            <p:ph type="subTitle" idx="1"/>
          </p:nvPr>
        </p:nvSpPr>
        <p:spPr>
          <a:xfrm>
            <a:off x="351674" y="1881199"/>
            <a:ext cx="11488652" cy="4613137"/>
          </a:xfrm>
        </p:spPr>
        <p:txBody>
          <a:bodyPr>
            <a:normAutofit/>
          </a:bodyPr>
          <a:lstStyle/>
          <a:p>
            <a:pPr algn="l"/>
            <a:r>
              <a:rPr lang="tr-TR" sz="2000" dirty="0" smtClean="0">
                <a:cs typeface="Calibri" panose="020F0502020204030204" pitchFamily="34" charset="0"/>
              </a:rPr>
              <a:t>*Bilimsel çalışmalarınızda, </a:t>
            </a:r>
            <a:r>
              <a:rPr lang="tr-TR" sz="2000" dirty="0">
                <a:cs typeface="Calibri" panose="020F0502020204030204" pitchFamily="34" charset="0"/>
              </a:rPr>
              <a:t>i</a:t>
            </a:r>
            <a:r>
              <a:rPr lang="tr-TR" sz="2000" dirty="0" smtClean="0">
                <a:cs typeface="Calibri" panose="020F0502020204030204" pitchFamily="34" charset="0"/>
              </a:rPr>
              <a:t>kinci adres olarak Spor Bilimleri Uygulama ve Araştırma Merkezini yazmanız</a:t>
            </a:r>
            <a:br>
              <a:rPr lang="tr-TR" sz="2000" dirty="0" smtClean="0">
                <a:cs typeface="Calibri" panose="020F0502020204030204" pitchFamily="34" charset="0"/>
              </a:rPr>
            </a:br>
            <a:r>
              <a:rPr lang="tr-TR" sz="2000" dirty="0" smtClean="0">
                <a:cs typeface="Calibri" panose="020F0502020204030204" pitchFamily="34" charset="0"/>
              </a:rPr>
              <a:t>Üniversitemizin Akademik Performans Hesaplamasında puan niteliğinde karşılığı olacaktır.</a:t>
            </a:r>
          </a:p>
          <a:p>
            <a:pPr algn="l"/>
            <a:r>
              <a:rPr lang="tr-TR" sz="2000" dirty="0" smtClean="0">
                <a:cs typeface="Calibri" panose="020F0502020204030204" pitchFamily="34" charset="0"/>
              </a:rPr>
              <a:t>Bu hususu bilgilerinize sunarız.</a:t>
            </a:r>
            <a:endParaRPr lang="tr-TR" sz="2000" dirty="0">
              <a:cs typeface="Calibri" panose="020F0502020204030204" pitchFamily="34" charset="0"/>
            </a:endParaRPr>
          </a:p>
        </p:txBody>
      </p:sp>
      <p:pic>
        <p:nvPicPr>
          <p:cNvPr id="4" name="Google Shape;313;p29" descr="logo, yazı tipi, simge, sembol, daire içeren bir resim&#10;&#10;Açıklama otomatik olarak oluşturuldu">
            <a:extLst>
              <a:ext uri="{FF2B5EF4-FFF2-40B4-BE49-F238E27FC236}">
                <a16:creationId xmlns:a16="http://schemas.microsoft.com/office/drawing/2014/main" id="{4498B9CD-A006-E545-B060-C40E5A604CE8}"/>
              </a:ext>
            </a:extLst>
          </p:cNvPr>
          <p:cNvPicPr preferRelativeResize="0"/>
          <p:nvPr/>
        </p:nvPicPr>
        <p:blipFill rotWithShape="1">
          <a:blip r:embed="rId2">
            <a:alphaModFix/>
          </a:blip>
          <a:srcRect/>
          <a:stretch/>
        </p:blipFill>
        <p:spPr>
          <a:xfrm>
            <a:off x="9529763" y="0"/>
            <a:ext cx="2534917" cy="1323065"/>
          </a:xfrm>
          <a:prstGeom prst="rect">
            <a:avLst/>
          </a:prstGeom>
          <a:noFill/>
          <a:ln>
            <a:noFill/>
          </a:ln>
        </p:spPr>
      </p:pic>
    </p:spTree>
    <p:extLst>
      <p:ext uri="{BB962C8B-B14F-4D97-AF65-F5344CB8AC3E}">
        <p14:creationId xmlns:p14="http://schemas.microsoft.com/office/powerpoint/2010/main" val="12607027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0C36633-9710-0344-8649-6EA8379EEAEE}"/>
              </a:ext>
            </a:extLst>
          </p:cNvPr>
          <p:cNvSpPr>
            <a:spLocks noGrp="1"/>
          </p:cNvSpPr>
          <p:nvPr>
            <p:ph type="ctrTitle"/>
          </p:nvPr>
        </p:nvSpPr>
        <p:spPr>
          <a:xfrm>
            <a:off x="245086" y="927460"/>
            <a:ext cx="11678917" cy="651742"/>
          </a:xfrm>
        </p:spPr>
        <p:txBody>
          <a:bodyPr>
            <a:noAutofit/>
          </a:bodyPr>
          <a:lstStyle/>
          <a:p>
            <a:pPr algn="l"/>
            <a:r>
              <a:rPr lang="tr-TR" sz="2800" b="1" dirty="0" smtClean="0">
                <a:solidFill>
                  <a:srgbClr val="002060"/>
                </a:solidFill>
              </a:rPr>
              <a:t/>
            </a:r>
            <a:br>
              <a:rPr lang="tr-TR" sz="2800" b="1" dirty="0" smtClean="0">
                <a:solidFill>
                  <a:srgbClr val="002060"/>
                </a:solidFill>
              </a:rPr>
            </a:br>
            <a:r>
              <a:rPr lang="tr-TR" sz="2800" b="1" dirty="0">
                <a:solidFill>
                  <a:srgbClr val="002060"/>
                </a:solidFill>
              </a:rPr>
              <a:t/>
            </a:r>
            <a:br>
              <a:rPr lang="tr-TR" sz="2800" b="1" dirty="0">
                <a:solidFill>
                  <a:srgbClr val="002060"/>
                </a:solidFill>
              </a:rPr>
            </a:br>
            <a:r>
              <a:rPr lang="tr-TR" sz="3200" b="1" dirty="0" smtClean="0">
                <a:solidFill>
                  <a:srgbClr val="002060"/>
                </a:solidFill>
              </a:rPr>
              <a:t>Akademik </a:t>
            </a:r>
            <a:r>
              <a:rPr lang="tr-TR" sz="3200" b="1" dirty="0">
                <a:solidFill>
                  <a:srgbClr val="002060"/>
                </a:solidFill>
              </a:rPr>
              <a:t>Yayın Sayısı ve Niteliğini Artırmaya Yönelik Uygulamalar</a:t>
            </a:r>
          </a:p>
        </p:txBody>
      </p:sp>
      <p:pic>
        <p:nvPicPr>
          <p:cNvPr id="4" name="Google Shape;313;p29" descr="logo, yazı tipi, simge, sembol, daire içeren bir resim&#10;&#10;Açıklama otomatik olarak oluşturuldu">
            <a:extLst>
              <a:ext uri="{FF2B5EF4-FFF2-40B4-BE49-F238E27FC236}">
                <a16:creationId xmlns:a16="http://schemas.microsoft.com/office/drawing/2014/main" id="{55467D46-A3DB-5246-9A75-B847844BF86C}"/>
              </a:ext>
            </a:extLst>
          </p:cNvPr>
          <p:cNvPicPr preferRelativeResize="0"/>
          <p:nvPr/>
        </p:nvPicPr>
        <p:blipFill rotWithShape="1">
          <a:blip r:embed="rId2">
            <a:alphaModFix/>
          </a:blip>
          <a:srcRect/>
          <a:stretch/>
        </p:blipFill>
        <p:spPr>
          <a:xfrm>
            <a:off x="9529763" y="0"/>
            <a:ext cx="2534917" cy="1323065"/>
          </a:xfrm>
          <a:prstGeom prst="rect">
            <a:avLst/>
          </a:prstGeom>
          <a:noFill/>
          <a:ln>
            <a:noFill/>
          </a:ln>
        </p:spPr>
      </p:pic>
      <p:pic>
        <p:nvPicPr>
          <p:cNvPr id="5" name="Resi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85544" y="1661745"/>
            <a:ext cx="9737116" cy="5011615"/>
          </a:xfrm>
          <a:prstGeom prst="rect">
            <a:avLst/>
          </a:prstGeom>
        </p:spPr>
      </p:pic>
    </p:spTree>
    <p:extLst>
      <p:ext uri="{BB962C8B-B14F-4D97-AF65-F5344CB8AC3E}">
        <p14:creationId xmlns:p14="http://schemas.microsoft.com/office/powerpoint/2010/main" val="8718921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0C36633-9710-0344-8649-6EA8379EEAEE}"/>
              </a:ext>
            </a:extLst>
          </p:cNvPr>
          <p:cNvSpPr>
            <a:spLocks noGrp="1"/>
          </p:cNvSpPr>
          <p:nvPr>
            <p:ph type="ctrTitle"/>
          </p:nvPr>
        </p:nvSpPr>
        <p:spPr>
          <a:xfrm>
            <a:off x="351673" y="440812"/>
            <a:ext cx="9680349" cy="991445"/>
          </a:xfrm>
        </p:spPr>
        <p:txBody>
          <a:bodyPr>
            <a:noAutofit/>
          </a:bodyPr>
          <a:lstStyle/>
          <a:p>
            <a:pPr algn="l"/>
            <a:r>
              <a:rPr lang="tr-TR" sz="4400" b="1" dirty="0" smtClean="0">
                <a:solidFill>
                  <a:srgbClr val="002060"/>
                </a:solidFill>
              </a:rPr>
              <a:t>Eğiticinin </a:t>
            </a:r>
            <a:r>
              <a:rPr lang="tr-TR" sz="4400" b="1" dirty="0">
                <a:solidFill>
                  <a:srgbClr val="002060"/>
                </a:solidFill>
              </a:rPr>
              <a:t>Eğitimi Kapsamındaki Çalışmalar</a:t>
            </a:r>
          </a:p>
        </p:txBody>
      </p:sp>
      <p:sp>
        <p:nvSpPr>
          <p:cNvPr id="3" name="Alt Başlık 2">
            <a:extLst>
              <a:ext uri="{FF2B5EF4-FFF2-40B4-BE49-F238E27FC236}">
                <a16:creationId xmlns:a16="http://schemas.microsoft.com/office/drawing/2014/main" id="{F2C8EF8E-0751-AA4C-A837-173970D52888}"/>
              </a:ext>
            </a:extLst>
          </p:cNvPr>
          <p:cNvSpPr>
            <a:spLocks noGrp="1"/>
          </p:cNvSpPr>
          <p:nvPr>
            <p:ph type="subTitle" idx="1"/>
          </p:nvPr>
        </p:nvSpPr>
        <p:spPr>
          <a:xfrm>
            <a:off x="351674" y="1407125"/>
            <a:ext cx="11488652" cy="5013928"/>
          </a:xfrm>
        </p:spPr>
        <p:txBody>
          <a:bodyPr>
            <a:noAutofit/>
          </a:bodyPr>
          <a:lstStyle/>
          <a:p>
            <a:pPr algn="l"/>
            <a:endParaRPr lang="tr-TR" sz="1600" dirty="0"/>
          </a:p>
          <a:p>
            <a:pPr algn="l"/>
            <a:r>
              <a:rPr lang="tr-TR" dirty="0" smtClean="0"/>
              <a:t>Bu kapsamda;</a:t>
            </a:r>
          </a:p>
          <a:p>
            <a:pPr algn="l"/>
            <a:r>
              <a:rPr lang="tr-TR" dirty="0" smtClean="0"/>
              <a:t>EBYS kullanımı,</a:t>
            </a:r>
          </a:p>
          <a:p>
            <a:pPr algn="l"/>
            <a:r>
              <a:rPr lang="tr-TR" dirty="0" smtClean="0"/>
              <a:t>Etkili sunum teknikleri vb. kurum içi eğiticilerin eğitimi.</a:t>
            </a:r>
          </a:p>
          <a:p>
            <a:pPr algn="l"/>
            <a:endParaRPr lang="tr-TR" dirty="0"/>
          </a:p>
          <a:p>
            <a:pPr algn="l"/>
            <a:r>
              <a:rPr lang="tr-TR" dirty="0" smtClean="0"/>
              <a:t>Uzmanlık alanı ile;</a:t>
            </a:r>
          </a:p>
          <a:p>
            <a:pPr algn="l"/>
            <a:r>
              <a:rPr lang="tr-TR" dirty="0" smtClean="0"/>
              <a:t>Kurum dışından davet edilecek uzmanlarca seminer ve eğitimler verilmesi planlanmaktadır.</a:t>
            </a:r>
          </a:p>
          <a:p>
            <a:pPr algn="l"/>
            <a:r>
              <a:rPr lang="tr-TR" sz="1600" dirty="0"/>
              <a:t>	</a:t>
            </a:r>
            <a:r>
              <a:rPr lang="tr-TR" sz="1600" dirty="0" smtClean="0"/>
              <a:t> </a:t>
            </a:r>
            <a:endParaRPr lang="tr-TR" sz="1600" dirty="0"/>
          </a:p>
        </p:txBody>
      </p:sp>
      <p:pic>
        <p:nvPicPr>
          <p:cNvPr id="4" name="Google Shape;313;p29" descr="logo, yazı tipi, simge, sembol, daire içeren bir resim&#10;&#10;Açıklama otomatik olarak oluşturuldu">
            <a:extLst>
              <a:ext uri="{FF2B5EF4-FFF2-40B4-BE49-F238E27FC236}">
                <a16:creationId xmlns:a16="http://schemas.microsoft.com/office/drawing/2014/main" id="{5F802162-6539-8440-BC00-2153364F331E}"/>
              </a:ext>
            </a:extLst>
          </p:cNvPr>
          <p:cNvPicPr preferRelativeResize="0"/>
          <p:nvPr/>
        </p:nvPicPr>
        <p:blipFill rotWithShape="1">
          <a:blip r:embed="rId2">
            <a:alphaModFix/>
          </a:blip>
          <a:srcRect/>
          <a:stretch/>
        </p:blipFill>
        <p:spPr>
          <a:xfrm>
            <a:off x="9529763" y="0"/>
            <a:ext cx="2534917" cy="1323065"/>
          </a:xfrm>
          <a:prstGeom prst="rect">
            <a:avLst/>
          </a:prstGeom>
          <a:noFill/>
          <a:ln>
            <a:noFill/>
          </a:ln>
        </p:spPr>
      </p:pic>
    </p:spTree>
    <p:extLst>
      <p:ext uri="{BB962C8B-B14F-4D97-AF65-F5344CB8AC3E}">
        <p14:creationId xmlns:p14="http://schemas.microsoft.com/office/powerpoint/2010/main" val="22184164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0C36633-9710-0344-8649-6EA8379EEAEE}"/>
              </a:ext>
            </a:extLst>
          </p:cNvPr>
          <p:cNvSpPr>
            <a:spLocks noGrp="1"/>
          </p:cNvSpPr>
          <p:nvPr>
            <p:ph type="ctrTitle"/>
          </p:nvPr>
        </p:nvSpPr>
        <p:spPr>
          <a:xfrm>
            <a:off x="385763" y="165809"/>
            <a:ext cx="9144000" cy="991445"/>
          </a:xfrm>
        </p:spPr>
        <p:txBody>
          <a:bodyPr>
            <a:normAutofit/>
          </a:bodyPr>
          <a:lstStyle/>
          <a:p>
            <a:pPr algn="l"/>
            <a:r>
              <a:rPr lang="tr-TR" sz="4800" b="1" dirty="0" smtClean="0">
                <a:solidFill>
                  <a:srgbClr val="002060"/>
                </a:solidFill>
              </a:rPr>
              <a:t>AVESİS </a:t>
            </a:r>
            <a:r>
              <a:rPr lang="tr-TR" sz="4800" b="1" dirty="0">
                <a:solidFill>
                  <a:srgbClr val="002060"/>
                </a:solidFill>
              </a:rPr>
              <a:t>Kullanım Durumu</a:t>
            </a:r>
          </a:p>
        </p:txBody>
      </p:sp>
      <p:sp>
        <p:nvSpPr>
          <p:cNvPr id="3" name="Alt Başlık 2">
            <a:extLst>
              <a:ext uri="{FF2B5EF4-FFF2-40B4-BE49-F238E27FC236}">
                <a16:creationId xmlns:a16="http://schemas.microsoft.com/office/drawing/2014/main" id="{F2C8EF8E-0751-AA4C-A837-173970D52888}"/>
              </a:ext>
            </a:extLst>
          </p:cNvPr>
          <p:cNvSpPr>
            <a:spLocks noGrp="1"/>
          </p:cNvSpPr>
          <p:nvPr>
            <p:ph type="subTitle" idx="1"/>
          </p:nvPr>
        </p:nvSpPr>
        <p:spPr>
          <a:xfrm>
            <a:off x="351674" y="1407125"/>
            <a:ext cx="11488652" cy="3185195"/>
          </a:xfrm>
        </p:spPr>
        <p:txBody>
          <a:bodyPr>
            <a:noAutofit/>
          </a:bodyPr>
          <a:lstStyle/>
          <a:p>
            <a:pPr algn="l" rtl="0">
              <a:spcBef>
                <a:spcPts val="0"/>
              </a:spcBef>
              <a:spcAft>
                <a:spcPts val="0"/>
              </a:spcAft>
            </a:pPr>
            <a:endParaRPr lang="tr-TR" b="0" i="0" u="none" strike="noStrike" dirty="0" smtClean="0">
              <a:solidFill>
                <a:srgbClr val="222222"/>
              </a:solidFill>
              <a:effectLst/>
              <a:latin typeface="Calibri" panose="020F0502020204030204" pitchFamily="34" charset="0"/>
              <a:cs typeface="Calibri" panose="020F0502020204030204" pitchFamily="34" charset="0"/>
            </a:endParaRPr>
          </a:p>
          <a:p>
            <a:pPr algn="l" rtl="0">
              <a:spcBef>
                <a:spcPts val="0"/>
              </a:spcBef>
              <a:spcAft>
                <a:spcPts val="0"/>
              </a:spcAft>
            </a:pPr>
            <a:endParaRPr lang="tr-TR" dirty="0">
              <a:solidFill>
                <a:srgbClr val="222222"/>
              </a:solidFill>
              <a:latin typeface="Calibri" panose="020F0502020204030204" pitchFamily="34" charset="0"/>
              <a:cs typeface="Calibri" panose="020F0502020204030204" pitchFamily="34" charset="0"/>
            </a:endParaRPr>
          </a:p>
          <a:p>
            <a:pPr algn="l" rtl="0">
              <a:spcBef>
                <a:spcPts val="0"/>
              </a:spcBef>
              <a:spcAft>
                <a:spcPts val="0"/>
              </a:spcAft>
            </a:pPr>
            <a:r>
              <a:rPr lang="tr-TR" sz="3200" b="0" i="0" u="none" strike="noStrike" dirty="0" smtClean="0">
                <a:solidFill>
                  <a:srgbClr val="222222"/>
                </a:solidFill>
                <a:effectLst/>
                <a:latin typeface="Calibri" panose="020F0502020204030204" pitchFamily="34" charset="0"/>
                <a:cs typeface="Calibri" panose="020F0502020204030204" pitchFamily="34" charset="0"/>
              </a:rPr>
              <a:t>AVESİS kesinlikle güncel olmalı.</a:t>
            </a:r>
            <a:endParaRPr lang="tr-TR" sz="3200" b="0" i="0" u="none" strike="noStrike" dirty="0">
              <a:solidFill>
                <a:srgbClr val="222222"/>
              </a:solidFill>
              <a:effectLst/>
              <a:latin typeface="Calibri" panose="020F0502020204030204" pitchFamily="34" charset="0"/>
              <a:cs typeface="Calibri" panose="020F0502020204030204" pitchFamily="34" charset="0"/>
            </a:endParaRPr>
          </a:p>
          <a:p>
            <a:pPr algn="l"/>
            <a:r>
              <a:rPr lang="tr-TR" sz="1100" b="0" dirty="0">
                <a:effectLst/>
                <a:latin typeface="Calibri" panose="020F0502020204030204" pitchFamily="34" charset="0"/>
                <a:cs typeface="Calibri" panose="020F0502020204030204" pitchFamily="34" charset="0"/>
              </a:rPr>
              <a:t/>
            </a:r>
            <a:br>
              <a:rPr lang="tr-TR" sz="1100" b="0" dirty="0">
                <a:effectLst/>
                <a:latin typeface="Calibri" panose="020F0502020204030204" pitchFamily="34" charset="0"/>
                <a:cs typeface="Calibri" panose="020F0502020204030204" pitchFamily="34" charset="0"/>
              </a:rPr>
            </a:br>
            <a:endParaRPr lang="tr-TR" sz="1400" b="1" dirty="0">
              <a:latin typeface="Calibri" panose="020F0502020204030204" pitchFamily="34" charset="0"/>
              <a:cs typeface="Calibri" panose="020F0502020204030204" pitchFamily="34" charset="0"/>
            </a:endParaRPr>
          </a:p>
        </p:txBody>
      </p:sp>
      <p:pic>
        <p:nvPicPr>
          <p:cNvPr id="4" name="Google Shape;313;p29" descr="logo, yazı tipi, simge, sembol, daire içeren bir resim&#10;&#10;Açıklama otomatik olarak oluşturuldu">
            <a:extLst>
              <a:ext uri="{FF2B5EF4-FFF2-40B4-BE49-F238E27FC236}">
                <a16:creationId xmlns:a16="http://schemas.microsoft.com/office/drawing/2014/main" id="{9651DFEA-2FA9-E44D-BBBC-1E7A6961B0D3}"/>
              </a:ext>
            </a:extLst>
          </p:cNvPr>
          <p:cNvPicPr preferRelativeResize="0"/>
          <p:nvPr/>
        </p:nvPicPr>
        <p:blipFill rotWithShape="1">
          <a:blip r:embed="rId2">
            <a:alphaModFix/>
          </a:blip>
          <a:srcRect/>
          <a:stretch/>
        </p:blipFill>
        <p:spPr>
          <a:xfrm>
            <a:off x="9529763" y="0"/>
            <a:ext cx="2534917" cy="1323065"/>
          </a:xfrm>
          <a:prstGeom prst="rect">
            <a:avLst/>
          </a:prstGeom>
          <a:noFill/>
          <a:ln>
            <a:noFill/>
          </a:ln>
        </p:spPr>
      </p:pic>
    </p:spTree>
    <p:extLst>
      <p:ext uri="{BB962C8B-B14F-4D97-AF65-F5344CB8AC3E}">
        <p14:creationId xmlns:p14="http://schemas.microsoft.com/office/powerpoint/2010/main" val="7301876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0C36633-9710-0344-8649-6EA8379EEAEE}"/>
              </a:ext>
            </a:extLst>
          </p:cNvPr>
          <p:cNvSpPr>
            <a:spLocks noGrp="1"/>
          </p:cNvSpPr>
          <p:nvPr>
            <p:ph type="ctrTitle"/>
          </p:nvPr>
        </p:nvSpPr>
        <p:spPr>
          <a:xfrm>
            <a:off x="385763" y="165809"/>
            <a:ext cx="9144000" cy="991445"/>
          </a:xfrm>
        </p:spPr>
        <p:txBody>
          <a:bodyPr>
            <a:noAutofit/>
          </a:bodyPr>
          <a:lstStyle/>
          <a:p>
            <a:pPr algn="l"/>
            <a:r>
              <a:rPr lang="tr-TR" sz="4800" b="1" dirty="0" smtClean="0">
                <a:solidFill>
                  <a:srgbClr val="002060"/>
                </a:solidFill>
              </a:rPr>
              <a:t>Ders İzlencelerinin Değerlendirilmesi</a:t>
            </a:r>
            <a:endParaRPr lang="tr-TR" sz="4800" b="1" dirty="0">
              <a:solidFill>
                <a:srgbClr val="002060"/>
              </a:solidFill>
            </a:endParaRPr>
          </a:p>
        </p:txBody>
      </p:sp>
      <p:sp>
        <p:nvSpPr>
          <p:cNvPr id="3" name="Alt Başlık 2">
            <a:extLst>
              <a:ext uri="{FF2B5EF4-FFF2-40B4-BE49-F238E27FC236}">
                <a16:creationId xmlns:a16="http://schemas.microsoft.com/office/drawing/2014/main" id="{F2C8EF8E-0751-AA4C-A837-173970D52888}"/>
              </a:ext>
            </a:extLst>
          </p:cNvPr>
          <p:cNvSpPr>
            <a:spLocks noGrp="1"/>
          </p:cNvSpPr>
          <p:nvPr>
            <p:ph type="subTitle" idx="1"/>
          </p:nvPr>
        </p:nvSpPr>
        <p:spPr>
          <a:xfrm>
            <a:off x="351674" y="1407125"/>
            <a:ext cx="11488652" cy="3185195"/>
          </a:xfrm>
        </p:spPr>
        <p:txBody>
          <a:bodyPr>
            <a:noAutofit/>
          </a:bodyPr>
          <a:lstStyle/>
          <a:p>
            <a:pPr algn="just" rtl="0">
              <a:spcBef>
                <a:spcPts val="0"/>
              </a:spcBef>
              <a:spcAft>
                <a:spcPts val="800"/>
              </a:spcAft>
            </a:pPr>
            <a:r>
              <a:rPr lang="tr-TR" dirty="0"/>
              <a:t>Fakültemiz bölüm başkanlıklarından iletilen bölüm kurulu kararları doğrultusunda ders </a:t>
            </a:r>
            <a:r>
              <a:rPr lang="tr-TR" dirty="0" smtClean="0"/>
              <a:t>izlencelerinin güncel </a:t>
            </a:r>
            <a:r>
              <a:rPr lang="tr-TR" dirty="0"/>
              <a:t>olduğu, ilgili derslerin amaç ve içerikleriyle uyumlu </a:t>
            </a:r>
            <a:r>
              <a:rPr lang="tr-TR" dirty="0" smtClean="0"/>
              <a:t>ders çıktılarının belirlenmesinin periyodik </a:t>
            </a:r>
            <a:r>
              <a:rPr lang="tr-TR" dirty="0"/>
              <a:t>olarak </a:t>
            </a:r>
            <a:r>
              <a:rPr lang="tr-TR" dirty="0" smtClean="0"/>
              <a:t>takip edilerek </a:t>
            </a:r>
            <a:r>
              <a:rPr lang="tr-TR" dirty="0"/>
              <a:t>güncellemelerin </a:t>
            </a:r>
            <a:r>
              <a:rPr lang="tr-TR" dirty="0" smtClean="0"/>
              <a:t>yapılması </a:t>
            </a:r>
            <a:r>
              <a:rPr lang="tr-TR" dirty="0"/>
              <a:t>ve öğrencilerle </a:t>
            </a:r>
            <a:r>
              <a:rPr lang="tr-TR" dirty="0" smtClean="0"/>
              <a:t>paylaşılması.</a:t>
            </a:r>
          </a:p>
          <a:p>
            <a:pPr algn="just" rtl="0">
              <a:spcBef>
                <a:spcPts val="0"/>
              </a:spcBef>
              <a:spcAft>
                <a:spcPts val="800"/>
              </a:spcAft>
            </a:pPr>
            <a:endParaRPr lang="tr-TR" dirty="0"/>
          </a:p>
          <a:p>
            <a:pPr algn="just" rtl="0">
              <a:spcBef>
                <a:spcPts val="0"/>
              </a:spcBef>
              <a:spcAft>
                <a:spcPts val="800"/>
              </a:spcAft>
            </a:pPr>
            <a:r>
              <a:rPr lang="tr-TR" dirty="0" smtClean="0"/>
              <a:t> Bu </a:t>
            </a:r>
            <a:r>
              <a:rPr lang="tr-TR" dirty="0"/>
              <a:t>kapsamda ders </a:t>
            </a:r>
            <a:r>
              <a:rPr lang="tr-TR" dirty="0" smtClean="0"/>
              <a:t>izlencelerinin, </a:t>
            </a:r>
            <a:r>
              <a:rPr lang="tr-TR" dirty="0"/>
              <a:t>ders bilgi </a:t>
            </a:r>
            <a:r>
              <a:rPr lang="tr-TR" dirty="0" smtClean="0"/>
              <a:t>paketleri ders izlence dokümanları </a:t>
            </a:r>
            <a:r>
              <a:rPr lang="tr-TR" dirty="0"/>
              <a:t>üzerinden erişime açık </a:t>
            </a:r>
            <a:r>
              <a:rPr lang="tr-TR" dirty="0" smtClean="0"/>
              <a:t>tutulması; </a:t>
            </a:r>
            <a:r>
              <a:rPr lang="tr-TR" dirty="0"/>
              <a:t>dönem başında dersin tanıtımı sırasında öğrencilerle </a:t>
            </a:r>
            <a:r>
              <a:rPr lang="tr-TR" dirty="0" smtClean="0"/>
              <a:t>paylaşılması </a:t>
            </a:r>
            <a:r>
              <a:rPr lang="tr-TR" dirty="0"/>
              <a:t>ve gerektiğinde ders süreci içinde </a:t>
            </a:r>
            <a:r>
              <a:rPr lang="tr-TR" dirty="0" smtClean="0"/>
              <a:t>öğrencilere hatırlatılarak </a:t>
            </a:r>
            <a:r>
              <a:rPr lang="tr-TR" dirty="0"/>
              <a:t>izlenebilirliği </a:t>
            </a:r>
            <a:r>
              <a:rPr lang="tr-TR" dirty="0" smtClean="0"/>
              <a:t>sağlanmalıdır.</a:t>
            </a:r>
            <a:endParaRPr lang="tr-TR" dirty="0"/>
          </a:p>
        </p:txBody>
      </p:sp>
      <p:pic>
        <p:nvPicPr>
          <p:cNvPr id="4" name="Google Shape;313;p29" descr="logo, yazı tipi, simge, sembol, daire içeren bir resim&#10;&#10;Açıklama otomatik olarak oluşturuldu">
            <a:extLst>
              <a:ext uri="{FF2B5EF4-FFF2-40B4-BE49-F238E27FC236}">
                <a16:creationId xmlns:a16="http://schemas.microsoft.com/office/drawing/2014/main" id="{2DD0ACA1-723D-DB40-A711-EC0919AFE186}"/>
              </a:ext>
            </a:extLst>
          </p:cNvPr>
          <p:cNvPicPr preferRelativeResize="0"/>
          <p:nvPr/>
        </p:nvPicPr>
        <p:blipFill rotWithShape="1">
          <a:blip r:embed="rId2">
            <a:alphaModFix/>
          </a:blip>
          <a:srcRect/>
          <a:stretch/>
        </p:blipFill>
        <p:spPr>
          <a:xfrm>
            <a:off x="9529763" y="0"/>
            <a:ext cx="2534917" cy="1323065"/>
          </a:xfrm>
          <a:prstGeom prst="rect">
            <a:avLst/>
          </a:prstGeom>
          <a:noFill/>
          <a:ln>
            <a:noFill/>
          </a:ln>
        </p:spPr>
      </p:pic>
    </p:spTree>
    <p:extLst>
      <p:ext uri="{BB962C8B-B14F-4D97-AF65-F5344CB8AC3E}">
        <p14:creationId xmlns:p14="http://schemas.microsoft.com/office/powerpoint/2010/main" val="15125331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0C36633-9710-0344-8649-6EA8379EEAEE}"/>
              </a:ext>
            </a:extLst>
          </p:cNvPr>
          <p:cNvSpPr>
            <a:spLocks noGrp="1"/>
          </p:cNvSpPr>
          <p:nvPr>
            <p:ph type="ctrTitle"/>
          </p:nvPr>
        </p:nvSpPr>
        <p:spPr>
          <a:xfrm>
            <a:off x="385763" y="165809"/>
            <a:ext cx="9144000" cy="991445"/>
          </a:xfrm>
        </p:spPr>
        <p:txBody>
          <a:bodyPr>
            <a:noAutofit/>
          </a:bodyPr>
          <a:lstStyle/>
          <a:p>
            <a:pPr algn="l"/>
            <a:r>
              <a:rPr lang="tr-TR" sz="4400" b="1" dirty="0" smtClean="0">
                <a:solidFill>
                  <a:srgbClr val="002060"/>
                </a:solidFill>
              </a:rPr>
              <a:t>Akademik </a:t>
            </a:r>
            <a:r>
              <a:rPr lang="tr-TR" sz="4400" b="1" dirty="0">
                <a:solidFill>
                  <a:srgbClr val="002060"/>
                </a:solidFill>
              </a:rPr>
              <a:t>Danışmanlık Gün ve Saatleri</a:t>
            </a:r>
          </a:p>
        </p:txBody>
      </p:sp>
      <p:pic>
        <p:nvPicPr>
          <p:cNvPr id="4" name="Google Shape;313;p29" descr="logo, yazı tipi, simge, sembol, daire içeren bir resim&#10;&#10;Açıklama otomatik olarak oluşturuldu">
            <a:extLst>
              <a:ext uri="{FF2B5EF4-FFF2-40B4-BE49-F238E27FC236}">
                <a16:creationId xmlns:a16="http://schemas.microsoft.com/office/drawing/2014/main" id="{11472AEB-71B5-A645-964A-19621E7B56EF}"/>
              </a:ext>
            </a:extLst>
          </p:cNvPr>
          <p:cNvPicPr preferRelativeResize="0"/>
          <p:nvPr/>
        </p:nvPicPr>
        <p:blipFill rotWithShape="1">
          <a:blip r:embed="rId2">
            <a:alphaModFix/>
          </a:blip>
          <a:srcRect/>
          <a:stretch/>
        </p:blipFill>
        <p:spPr>
          <a:xfrm>
            <a:off x="9529763" y="0"/>
            <a:ext cx="2534917" cy="1323065"/>
          </a:xfrm>
          <a:prstGeom prst="rect">
            <a:avLst/>
          </a:prstGeom>
          <a:noFill/>
          <a:ln>
            <a:noFill/>
          </a:ln>
        </p:spPr>
      </p:pic>
      <p:graphicFrame>
        <p:nvGraphicFramePr>
          <p:cNvPr id="5" name="Tablo 4">
            <a:extLst>
              <a:ext uri="{FF2B5EF4-FFF2-40B4-BE49-F238E27FC236}">
                <a16:creationId xmlns:a16="http://schemas.microsoft.com/office/drawing/2014/main" id="{F92B3E78-7C57-8D49-BF51-F2AFF1C867FB}"/>
              </a:ext>
            </a:extLst>
          </p:cNvPr>
          <p:cNvGraphicFramePr>
            <a:graphicFrameLocks noGrp="1"/>
          </p:cNvGraphicFramePr>
          <p:nvPr>
            <p:extLst>
              <p:ext uri="{D42A27DB-BD31-4B8C-83A1-F6EECF244321}">
                <p14:modId xmlns:p14="http://schemas.microsoft.com/office/powerpoint/2010/main" val="3486168541"/>
              </p:ext>
            </p:extLst>
          </p:nvPr>
        </p:nvGraphicFramePr>
        <p:xfrm>
          <a:off x="385762" y="1323063"/>
          <a:ext cx="11486448" cy="4772945"/>
        </p:xfrm>
        <a:graphic>
          <a:graphicData uri="http://schemas.openxmlformats.org/drawingml/2006/table">
            <a:tbl>
              <a:tblPr/>
              <a:tblGrid>
                <a:gridCol w="3071030">
                  <a:extLst>
                    <a:ext uri="{9D8B030D-6E8A-4147-A177-3AD203B41FA5}">
                      <a16:colId xmlns:a16="http://schemas.microsoft.com/office/drawing/2014/main" val="1260735412"/>
                    </a:ext>
                  </a:extLst>
                </a:gridCol>
                <a:gridCol w="1090148">
                  <a:extLst>
                    <a:ext uri="{9D8B030D-6E8A-4147-A177-3AD203B41FA5}">
                      <a16:colId xmlns:a16="http://schemas.microsoft.com/office/drawing/2014/main" val="2033966955"/>
                    </a:ext>
                  </a:extLst>
                </a:gridCol>
                <a:gridCol w="2951380">
                  <a:extLst>
                    <a:ext uri="{9D8B030D-6E8A-4147-A177-3AD203B41FA5}">
                      <a16:colId xmlns:a16="http://schemas.microsoft.com/office/drawing/2014/main" val="530202149"/>
                    </a:ext>
                  </a:extLst>
                </a:gridCol>
                <a:gridCol w="3044440">
                  <a:extLst>
                    <a:ext uri="{9D8B030D-6E8A-4147-A177-3AD203B41FA5}">
                      <a16:colId xmlns:a16="http://schemas.microsoft.com/office/drawing/2014/main" val="4142287537"/>
                    </a:ext>
                  </a:extLst>
                </a:gridCol>
                <a:gridCol w="1329450">
                  <a:extLst>
                    <a:ext uri="{9D8B030D-6E8A-4147-A177-3AD203B41FA5}">
                      <a16:colId xmlns:a16="http://schemas.microsoft.com/office/drawing/2014/main" val="1476069750"/>
                    </a:ext>
                  </a:extLst>
                </a:gridCol>
              </a:tblGrid>
              <a:tr h="195682">
                <a:tc>
                  <a:txBody>
                    <a:bodyPr/>
                    <a:lstStyle/>
                    <a:p>
                      <a:pPr algn="ctr" rtl="0" fontAlgn="b"/>
                      <a:r>
                        <a:rPr lang="tr-TR" sz="900" b="1">
                          <a:effectLst/>
                          <a:latin typeface="Times New Roman" panose="02020603050405020304" pitchFamily="18" charset="0"/>
                        </a:rPr>
                        <a:t>BÖLÜM ADI</a:t>
                      </a:r>
                    </a:p>
                  </a:txBody>
                  <a:tcPr marL="23277" marR="23277" marT="0" marB="0" anchor="b">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tr-TR" sz="900" b="1">
                          <a:effectLst/>
                          <a:latin typeface="Times New Roman" panose="02020603050405020304" pitchFamily="18" charset="0"/>
                        </a:rPr>
                        <a:t>SINIF</a:t>
                      </a:r>
                    </a:p>
                  </a:txBody>
                  <a:tcPr marL="23277" marR="23277"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tr-TR" sz="900" b="1">
                          <a:effectLst/>
                          <a:latin typeface="Times New Roman" panose="02020603050405020304" pitchFamily="18" charset="0"/>
                        </a:rPr>
                        <a:t>ÖĞRETİM ELEMANI ADI</a:t>
                      </a:r>
                    </a:p>
                  </a:txBody>
                  <a:tcPr marL="23277" marR="23277"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tr-TR" sz="900" b="1">
                          <a:effectLst/>
                          <a:latin typeface="Times New Roman" panose="02020603050405020304" pitchFamily="18" charset="0"/>
                        </a:rPr>
                        <a:t>DANIŞMANLIK GÜNÜ</a:t>
                      </a:r>
                    </a:p>
                  </a:txBody>
                  <a:tcPr marL="23277" marR="23277"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tr-TR" sz="900" b="1">
                          <a:effectLst/>
                          <a:latin typeface="Times New Roman" panose="02020603050405020304" pitchFamily="18" charset="0"/>
                        </a:rPr>
                        <a:t>SAATİ</a:t>
                      </a:r>
                    </a:p>
                  </a:txBody>
                  <a:tcPr marL="23277" marR="23277" marT="0" marB="0" anchor="b">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2523423085"/>
                  </a:ext>
                </a:extLst>
              </a:tr>
              <a:tr h="195682">
                <a:tc>
                  <a:txBody>
                    <a:bodyPr/>
                    <a:lstStyle/>
                    <a:p>
                      <a:pPr algn="ctr" rtl="0" fontAlgn="b"/>
                      <a:r>
                        <a:rPr lang="tr-TR" sz="900" b="0">
                          <a:effectLst/>
                          <a:latin typeface="Times New Roman" panose="02020603050405020304" pitchFamily="18" charset="0"/>
                        </a:rPr>
                        <a:t>Rekreasyon</a:t>
                      </a:r>
                    </a:p>
                  </a:txBody>
                  <a:tcPr marL="23277" marR="23277" marT="0" marB="0" anchor="b">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tr-TR" sz="900" b="0">
                          <a:effectLst/>
                          <a:latin typeface="Times New Roman" panose="02020603050405020304" pitchFamily="18" charset="0"/>
                        </a:rPr>
                        <a:t>1</a:t>
                      </a:r>
                    </a:p>
                  </a:txBody>
                  <a:tcPr marL="23277" marR="23277"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tr-TR" sz="900" b="0">
                          <a:solidFill>
                            <a:srgbClr val="212529"/>
                          </a:solidFill>
                          <a:effectLst/>
                          <a:latin typeface="Times New Roman" panose="02020603050405020304" pitchFamily="18" charset="0"/>
                        </a:rPr>
                        <a:t>Dr. Öğr. Üyesi Meltem Özağır</a:t>
                      </a:r>
                    </a:p>
                  </a:txBody>
                  <a:tcPr marL="23277" marR="23277"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ctr" rtl="0" fontAlgn="b"/>
                      <a:r>
                        <a:rPr lang="tr-TR" sz="900" b="0">
                          <a:effectLst/>
                          <a:latin typeface="Times New Roman" panose="02020603050405020304" pitchFamily="18" charset="0"/>
                        </a:rPr>
                        <a:t>Çarşamba</a:t>
                      </a:r>
                    </a:p>
                  </a:txBody>
                  <a:tcPr marL="23277" marR="23277"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tr-TR" sz="900" b="0">
                          <a:effectLst/>
                          <a:latin typeface="Times New Roman" panose="02020603050405020304" pitchFamily="18" charset="0"/>
                        </a:rPr>
                        <a:t>15.00 - 17.00</a:t>
                      </a:r>
                    </a:p>
                  </a:txBody>
                  <a:tcPr marL="23277" marR="23277" marT="0" marB="0" anchor="b">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2172116850"/>
                  </a:ext>
                </a:extLst>
              </a:tr>
              <a:tr h="195682">
                <a:tc>
                  <a:txBody>
                    <a:bodyPr/>
                    <a:lstStyle/>
                    <a:p>
                      <a:pPr algn="ctr" rtl="0" fontAlgn="b"/>
                      <a:r>
                        <a:rPr lang="tr-TR" sz="900" b="0">
                          <a:effectLst/>
                          <a:latin typeface="Times New Roman" panose="02020603050405020304" pitchFamily="18" charset="0"/>
                        </a:rPr>
                        <a:t>Rekreasyon</a:t>
                      </a:r>
                    </a:p>
                  </a:txBody>
                  <a:tcPr marL="23277" marR="23277" marT="0" marB="0" anchor="b">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tr-TR" sz="900" b="0">
                          <a:effectLst/>
                          <a:latin typeface="Times New Roman" panose="02020603050405020304" pitchFamily="18" charset="0"/>
                        </a:rPr>
                        <a:t>2</a:t>
                      </a:r>
                    </a:p>
                  </a:txBody>
                  <a:tcPr marL="23277" marR="23277"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tr-TR" sz="900" b="0" dirty="0">
                          <a:effectLst/>
                          <a:latin typeface="Times New Roman" panose="02020603050405020304" pitchFamily="18" charset="0"/>
                        </a:rPr>
                        <a:t>Dr. </a:t>
                      </a:r>
                      <a:r>
                        <a:rPr lang="tr-TR" sz="900" b="0" dirty="0" err="1">
                          <a:effectLst/>
                          <a:latin typeface="Times New Roman" panose="02020603050405020304" pitchFamily="18" charset="0"/>
                        </a:rPr>
                        <a:t>Öğr</a:t>
                      </a:r>
                      <a:r>
                        <a:rPr lang="tr-TR" sz="900" b="0" dirty="0">
                          <a:effectLst/>
                          <a:latin typeface="Times New Roman" panose="02020603050405020304" pitchFamily="18" charset="0"/>
                        </a:rPr>
                        <a:t>. Üyesi Mahmut </a:t>
                      </a:r>
                      <a:r>
                        <a:rPr lang="tr-TR" sz="900" b="0" dirty="0" err="1">
                          <a:effectLst/>
                          <a:latin typeface="Times New Roman" panose="02020603050405020304" pitchFamily="18" charset="0"/>
                        </a:rPr>
                        <a:t>Ulukan</a:t>
                      </a:r>
                      <a:endParaRPr lang="tr-TR" sz="900" b="0" dirty="0">
                        <a:effectLst/>
                        <a:latin typeface="Times New Roman" panose="02020603050405020304" pitchFamily="18" charset="0"/>
                      </a:endParaRPr>
                    </a:p>
                  </a:txBody>
                  <a:tcPr marL="23277" marR="23277"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tr-TR" sz="900" b="0">
                          <a:effectLst/>
                          <a:latin typeface="Times New Roman" panose="02020603050405020304" pitchFamily="18" charset="0"/>
                        </a:rPr>
                        <a:t>Salı</a:t>
                      </a:r>
                    </a:p>
                  </a:txBody>
                  <a:tcPr marL="23277" marR="23277"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tr-TR" sz="900" b="0">
                          <a:effectLst/>
                          <a:latin typeface="Times New Roman" panose="02020603050405020304" pitchFamily="18" charset="0"/>
                        </a:rPr>
                        <a:t>10.00 - 12.00</a:t>
                      </a:r>
                    </a:p>
                  </a:txBody>
                  <a:tcPr marL="23277" marR="23277" marT="0" marB="0" anchor="b">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665373049"/>
                  </a:ext>
                </a:extLst>
              </a:tr>
              <a:tr h="195682">
                <a:tc>
                  <a:txBody>
                    <a:bodyPr/>
                    <a:lstStyle/>
                    <a:p>
                      <a:pPr algn="ctr" rtl="0" fontAlgn="b"/>
                      <a:r>
                        <a:rPr lang="tr-TR" sz="900" b="0">
                          <a:effectLst/>
                          <a:latin typeface="Times New Roman" panose="02020603050405020304" pitchFamily="18" charset="0"/>
                        </a:rPr>
                        <a:t>Rekreasyon</a:t>
                      </a:r>
                    </a:p>
                  </a:txBody>
                  <a:tcPr marL="23277" marR="23277" marT="0" marB="0" anchor="b">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tr-TR" sz="900" b="0">
                          <a:effectLst/>
                          <a:latin typeface="Times New Roman" panose="02020603050405020304" pitchFamily="18" charset="0"/>
                        </a:rPr>
                        <a:t>3</a:t>
                      </a:r>
                    </a:p>
                  </a:txBody>
                  <a:tcPr marL="23277" marR="23277"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tr-TR" sz="900" b="0">
                          <a:solidFill>
                            <a:srgbClr val="212529"/>
                          </a:solidFill>
                          <a:effectLst/>
                          <a:latin typeface="Times New Roman" panose="02020603050405020304" pitchFamily="18" charset="0"/>
                        </a:rPr>
                        <a:t>Arş. Gör. Fikret Kayhalak</a:t>
                      </a:r>
                    </a:p>
                  </a:txBody>
                  <a:tcPr marL="23277" marR="23277"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ctr" rtl="0" fontAlgn="b"/>
                      <a:r>
                        <a:rPr lang="tr-TR" sz="900" b="0">
                          <a:effectLst/>
                          <a:latin typeface="Times New Roman" panose="02020603050405020304" pitchFamily="18" charset="0"/>
                        </a:rPr>
                        <a:t>Cuma Günü</a:t>
                      </a:r>
                    </a:p>
                  </a:txBody>
                  <a:tcPr marL="23277" marR="23277"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tr-TR" sz="900" b="0">
                          <a:effectLst/>
                          <a:latin typeface="Times New Roman" panose="02020603050405020304" pitchFamily="18" charset="0"/>
                        </a:rPr>
                        <a:t>12.00 - 14.00</a:t>
                      </a:r>
                    </a:p>
                  </a:txBody>
                  <a:tcPr marL="23277" marR="23277" marT="0" marB="0" anchor="b">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3363280778"/>
                  </a:ext>
                </a:extLst>
              </a:tr>
              <a:tr h="195682">
                <a:tc>
                  <a:txBody>
                    <a:bodyPr/>
                    <a:lstStyle/>
                    <a:p>
                      <a:pPr algn="ctr" rtl="0" fontAlgn="b"/>
                      <a:r>
                        <a:rPr lang="tr-TR" sz="900" b="0">
                          <a:effectLst/>
                          <a:latin typeface="Times New Roman" panose="02020603050405020304" pitchFamily="18" charset="0"/>
                        </a:rPr>
                        <a:t>Rekreasyon</a:t>
                      </a:r>
                    </a:p>
                  </a:txBody>
                  <a:tcPr marL="23277" marR="23277" marT="0" marB="0" anchor="b">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tr-TR" sz="900" b="0">
                          <a:effectLst/>
                          <a:latin typeface="Times New Roman" panose="02020603050405020304" pitchFamily="18" charset="0"/>
                        </a:rPr>
                        <a:t>4</a:t>
                      </a:r>
                    </a:p>
                  </a:txBody>
                  <a:tcPr marL="23277" marR="23277"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tr-TR" sz="900" b="0">
                          <a:solidFill>
                            <a:srgbClr val="212529"/>
                          </a:solidFill>
                          <a:effectLst/>
                          <a:latin typeface="Times New Roman" panose="02020603050405020304" pitchFamily="18" charset="0"/>
                        </a:rPr>
                        <a:t>Arş. Gör. Sinan Demirci</a:t>
                      </a:r>
                    </a:p>
                  </a:txBody>
                  <a:tcPr marL="23277" marR="23277"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ctr" rtl="0" fontAlgn="b"/>
                      <a:r>
                        <a:rPr lang="tr-TR" sz="900" b="0">
                          <a:effectLst/>
                          <a:latin typeface="Times New Roman" panose="02020603050405020304" pitchFamily="18" charset="0"/>
                        </a:rPr>
                        <a:t>Cuma Günü</a:t>
                      </a:r>
                    </a:p>
                  </a:txBody>
                  <a:tcPr marL="23277" marR="23277"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tr-TR" sz="900" b="0">
                          <a:effectLst/>
                          <a:latin typeface="Times New Roman" panose="02020603050405020304" pitchFamily="18" charset="0"/>
                        </a:rPr>
                        <a:t>11.00 -12.00</a:t>
                      </a:r>
                    </a:p>
                  </a:txBody>
                  <a:tcPr marL="23277" marR="23277" marT="0" marB="0" anchor="b">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81468188"/>
                  </a:ext>
                </a:extLst>
              </a:tr>
              <a:tr h="195682">
                <a:tc>
                  <a:txBody>
                    <a:bodyPr/>
                    <a:lstStyle/>
                    <a:p>
                      <a:pPr algn="ctr" rtl="0" fontAlgn="b"/>
                      <a:r>
                        <a:rPr lang="tr-TR" sz="900" b="0">
                          <a:effectLst/>
                          <a:latin typeface="Times New Roman" panose="02020603050405020304" pitchFamily="18" charset="0"/>
                        </a:rPr>
                        <a:t>Antrenörlük Türkçe</a:t>
                      </a:r>
                    </a:p>
                  </a:txBody>
                  <a:tcPr marL="23277" marR="23277" marT="0" marB="0" anchor="b">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tr-TR" sz="900" b="0">
                          <a:effectLst/>
                          <a:latin typeface="Times New Roman" panose="02020603050405020304" pitchFamily="18" charset="0"/>
                        </a:rPr>
                        <a:t>1</a:t>
                      </a:r>
                    </a:p>
                  </a:txBody>
                  <a:tcPr marL="23277" marR="23277"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tr-TR" sz="900" b="0">
                          <a:effectLst/>
                          <a:latin typeface="Times New Roman" panose="02020603050405020304" pitchFamily="18" charset="0"/>
                        </a:rPr>
                        <a:t>Arş. Gör. Ayşe Demet Karadağ</a:t>
                      </a:r>
                    </a:p>
                  </a:txBody>
                  <a:tcPr marL="23277" marR="23277"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tr-TR" sz="900" b="0">
                          <a:effectLst/>
                          <a:latin typeface="Times New Roman" panose="02020603050405020304" pitchFamily="18" charset="0"/>
                        </a:rPr>
                        <a:t>Pazartesi</a:t>
                      </a:r>
                    </a:p>
                  </a:txBody>
                  <a:tcPr marL="23277" marR="23277"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tr-TR" sz="900" b="0">
                          <a:effectLst/>
                          <a:latin typeface="Times New Roman" panose="02020603050405020304" pitchFamily="18" charset="0"/>
                        </a:rPr>
                        <a:t>11.00 - 12.00</a:t>
                      </a:r>
                    </a:p>
                  </a:txBody>
                  <a:tcPr marL="23277" marR="23277" marT="0" marB="0" anchor="b">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567627652"/>
                  </a:ext>
                </a:extLst>
              </a:tr>
              <a:tr h="195682">
                <a:tc>
                  <a:txBody>
                    <a:bodyPr/>
                    <a:lstStyle/>
                    <a:p>
                      <a:pPr algn="ctr" rtl="0" fontAlgn="b"/>
                      <a:r>
                        <a:rPr lang="tr-TR" sz="900" b="0">
                          <a:effectLst/>
                          <a:latin typeface="Times New Roman" panose="02020603050405020304" pitchFamily="18" charset="0"/>
                        </a:rPr>
                        <a:t>Antrenörlük Türkçe</a:t>
                      </a:r>
                    </a:p>
                  </a:txBody>
                  <a:tcPr marL="23277" marR="23277" marT="0" marB="0" anchor="b">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tr-TR" sz="900" b="0">
                          <a:effectLst/>
                          <a:latin typeface="Times New Roman" panose="02020603050405020304" pitchFamily="18" charset="0"/>
                        </a:rPr>
                        <a:t>2</a:t>
                      </a:r>
                    </a:p>
                  </a:txBody>
                  <a:tcPr marL="23277" marR="23277"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tr-TR" sz="900" b="0">
                          <a:effectLst/>
                          <a:latin typeface="Times New Roman" panose="02020603050405020304" pitchFamily="18" charset="0"/>
                        </a:rPr>
                        <a:t>Arş. Gör. Onur Topuz </a:t>
                      </a:r>
                    </a:p>
                  </a:txBody>
                  <a:tcPr marL="23277" marR="23277"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tr-TR" sz="900" b="0">
                          <a:effectLst/>
                          <a:latin typeface="Times New Roman" panose="02020603050405020304" pitchFamily="18" charset="0"/>
                        </a:rPr>
                        <a:t>Perşembe</a:t>
                      </a:r>
                    </a:p>
                  </a:txBody>
                  <a:tcPr marL="23277" marR="23277"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tr-TR" sz="900" b="0">
                          <a:effectLst/>
                          <a:latin typeface="Times New Roman" panose="02020603050405020304" pitchFamily="18" charset="0"/>
                        </a:rPr>
                        <a:t>11.00 - 12.00</a:t>
                      </a:r>
                    </a:p>
                  </a:txBody>
                  <a:tcPr marL="23277" marR="23277" marT="0" marB="0" anchor="b">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555506787"/>
                  </a:ext>
                </a:extLst>
              </a:tr>
              <a:tr h="195682">
                <a:tc>
                  <a:txBody>
                    <a:bodyPr/>
                    <a:lstStyle/>
                    <a:p>
                      <a:pPr algn="ctr" rtl="0" fontAlgn="b"/>
                      <a:r>
                        <a:rPr lang="tr-TR" sz="900" b="0">
                          <a:effectLst/>
                          <a:latin typeface="Times New Roman" panose="02020603050405020304" pitchFamily="18" charset="0"/>
                        </a:rPr>
                        <a:t>Antrenörlük Türkçe</a:t>
                      </a:r>
                    </a:p>
                  </a:txBody>
                  <a:tcPr marL="23277" marR="23277" marT="0" marB="0" anchor="b">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tr-TR" sz="900" b="0">
                          <a:effectLst/>
                          <a:latin typeface="Times New Roman" panose="02020603050405020304" pitchFamily="18" charset="0"/>
                        </a:rPr>
                        <a:t>3</a:t>
                      </a:r>
                    </a:p>
                  </a:txBody>
                  <a:tcPr marL="23277" marR="23277"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tr-TR" sz="900" b="0">
                          <a:effectLst/>
                          <a:latin typeface="Times New Roman" panose="02020603050405020304" pitchFamily="18" charset="0"/>
                        </a:rPr>
                        <a:t>Dr. Öğr. Üyesi Ömer Aksoy</a:t>
                      </a:r>
                    </a:p>
                  </a:txBody>
                  <a:tcPr marL="23277" marR="23277"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tr-TR" sz="900" b="0">
                          <a:effectLst/>
                          <a:latin typeface="Times New Roman" panose="02020603050405020304" pitchFamily="18" charset="0"/>
                        </a:rPr>
                        <a:t>Salı</a:t>
                      </a:r>
                    </a:p>
                  </a:txBody>
                  <a:tcPr marL="23277" marR="23277"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tr-TR" sz="900" b="0">
                          <a:effectLst/>
                          <a:latin typeface="Times New Roman" panose="02020603050405020304" pitchFamily="18" charset="0"/>
                        </a:rPr>
                        <a:t>10.00 - 12.00</a:t>
                      </a:r>
                    </a:p>
                  </a:txBody>
                  <a:tcPr marL="23277" marR="23277" marT="0" marB="0" anchor="b">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3100679171"/>
                  </a:ext>
                </a:extLst>
              </a:tr>
              <a:tr h="195682">
                <a:tc>
                  <a:txBody>
                    <a:bodyPr/>
                    <a:lstStyle/>
                    <a:p>
                      <a:pPr algn="ctr" rtl="0" fontAlgn="b"/>
                      <a:r>
                        <a:rPr lang="tr-TR" sz="900" b="0">
                          <a:effectLst/>
                          <a:latin typeface="Times New Roman" panose="02020603050405020304" pitchFamily="18" charset="0"/>
                        </a:rPr>
                        <a:t>Antrenörlük Türkçe</a:t>
                      </a:r>
                    </a:p>
                  </a:txBody>
                  <a:tcPr marL="23277" marR="23277" marT="0" marB="0" anchor="b">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tr-TR" sz="900" b="0">
                          <a:effectLst/>
                          <a:latin typeface="Times New Roman" panose="02020603050405020304" pitchFamily="18" charset="0"/>
                        </a:rPr>
                        <a:t>4</a:t>
                      </a:r>
                    </a:p>
                  </a:txBody>
                  <a:tcPr marL="23277" marR="23277"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tr-TR" sz="900" b="0">
                          <a:effectLst/>
                          <a:latin typeface="Times New Roman" panose="02020603050405020304" pitchFamily="18" charset="0"/>
                        </a:rPr>
                        <a:t>Dr. Öğr. Üyesi Onur Yıldırım</a:t>
                      </a:r>
                    </a:p>
                  </a:txBody>
                  <a:tcPr marL="23277" marR="23277"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tr-TR" sz="900" b="0">
                          <a:effectLst/>
                          <a:latin typeface="Times New Roman" panose="02020603050405020304" pitchFamily="18" charset="0"/>
                        </a:rPr>
                        <a:t>Salı</a:t>
                      </a:r>
                    </a:p>
                  </a:txBody>
                  <a:tcPr marL="23277" marR="23277"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tr-TR" sz="900" b="0">
                          <a:effectLst/>
                          <a:latin typeface="Times New Roman" panose="02020603050405020304" pitchFamily="18" charset="0"/>
                        </a:rPr>
                        <a:t>10.00 - 12.00</a:t>
                      </a:r>
                    </a:p>
                  </a:txBody>
                  <a:tcPr marL="23277" marR="23277" marT="0" marB="0" anchor="b">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550215586"/>
                  </a:ext>
                </a:extLst>
              </a:tr>
              <a:tr h="195682">
                <a:tc>
                  <a:txBody>
                    <a:bodyPr/>
                    <a:lstStyle/>
                    <a:p>
                      <a:pPr algn="ctr" rtl="0" fontAlgn="b"/>
                      <a:r>
                        <a:rPr lang="tr-TR" sz="900" b="0">
                          <a:effectLst/>
                          <a:latin typeface="Times New Roman" panose="02020603050405020304" pitchFamily="18" charset="0"/>
                        </a:rPr>
                        <a:t>Antrenörlük İngilizce</a:t>
                      </a:r>
                    </a:p>
                  </a:txBody>
                  <a:tcPr marL="23277" marR="23277" marT="0" marB="0" anchor="b">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tr-TR" sz="900" b="0">
                          <a:effectLst/>
                          <a:latin typeface="Times New Roman" panose="02020603050405020304" pitchFamily="18" charset="0"/>
                        </a:rPr>
                        <a:t>1</a:t>
                      </a:r>
                    </a:p>
                  </a:txBody>
                  <a:tcPr marL="23277" marR="23277"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tr-TR" sz="900" b="0">
                          <a:effectLst/>
                          <a:latin typeface="Times New Roman" panose="02020603050405020304" pitchFamily="18" charset="0"/>
                        </a:rPr>
                        <a:t>Arş. Gör. Ünal Can Gökmen</a:t>
                      </a:r>
                    </a:p>
                  </a:txBody>
                  <a:tcPr marL="23277" marR="23277"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tr-TR" sz="900" b="0">
                          <a:effectLst/>
                          <a:latin typeface="Times New Roman" panose="02020603050405020304" pitchFamily="18" charset="0"/>
                        </a:rPr>
                        <a:t>Perşembe</a:t>
                      </a:r>
                    </a:p>
                  </a:txBody>
                  <a:tcPr marL="23277" marR="23277"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tr-TR" sz="900" b="0">
                          <a:effectLst/>
                          <a:latin typeface="Times New Roman" panose="02020603050405020304" pitchFamily="18" charset="0"/>
                        </a:rPr>
                        <a:t>11.00 - 12.00</a:t>
                      </a:r>
                    </a:p>
                  </a:txBody>
                  <a:tcPr marL="23277" marR="23277" marT="0" marB="0" anchor="b">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2261426550"/>
                  </a:ext>
                </a:extLst>
              </a:tr>
              <a:tr h="195682">
                <a:tc>
                  <a:txBody>
                    <a:bodyPr/>
                    <a:lstStyle/>
                    <a:p>
                      <a:pPr algn="ctr" rtl="0" fontAlgn="b"/>
                      <a:r>
                        <a:rPr lang="tr-TR" sz="900" b="0">
                          <a:effectLst/>
                          <a:latin typeface="Times New Roman" panose="02020603050405020304" pitchFamily="18" charset="0"/>
                        </a:rPr>
                        <a:t>Antrenörlük İngilizce</a:t>
                      </a:r>
                    </a:p>
                  </a:txBody>
                  <a:tcPr marL="23277" marR="23277" marT="0" marB="0" anchor="b">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tr-TR" sz="900" b="0">
                          <a:effectLst/>
                          <a:latin typeface="Times New Roman" panose="02020603050405020304" pitchFamily="18" charset="0"/>
                        </a:rPr>
                        <a:t>2</a:t>
                      </a:r>
                    </a:p>
                  </a:txBody>
                  <a:tcPr marL="23277" marR="23277"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tr-TR" sz="900" b="0">
                          <a:effectLst/>
                          <a:latin typeface="Times New Roman" panose="02020603050405020304" pitchFamily="18" charset="0"/>
                        </a:rPr>
                        <a:t>Arş. Gör. Yalçın Maraşlı</a:t>
                      </a:r>
                    </a:p>
                  </a:txBody>
                  <a:tcPr marL="23277" marR="23277"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tr-TR" sz="900" b="0">
                          <a:effectLst/>
                          <a:latin typeface="Times New Roman" panose="02020603050405020304" pitchFamily="18" charset="0"/>
                        </a:rPr>
                        <a:t>Cuma</a:t>
                      </a:r>
                    </a:p>
                  </a:txBody>
                  <a:tcPr marL="23277" marR="23277"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tr-TR" sz="900" b="0">
                          <a:effectLst/>
                          <a:latin typeface="Times New Roman" panose="02020603050405020304" pitchFamily="18" charset="0"/>
                        </a:rPr>
                        <a:t>14.00 - 16.00</a:t>
                      </a:r>
                    </a:p>
                  </a:txBody>
                  <a:tcPr marL="23277" marR="23277" marT="0" marB="0" anchor="b">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527848791"/>
                  </a:ext>
                </a:extLst>
              </a:tr>
              <a:tr h="195682">
                <a:tc>
                  <a:txBody>
                    <a:bodyPr/>
                    <a:lstStyle/>
                    <a:p>
                      <a:pPr algn="ctr" rtl="0" fontAlgn="b"/>
                      <a:r>
                        <a:rPr lang="tr-TR" sz="900" b="0">
                          <a:effectLst/>
                          <a:latin typeface="Times New Roman" panose="02020603050405020304" pitchFamily="18" charset="0"/>
                        </a:rPr>
                        <a:t>Antrenörlük İngilizce</a:t>
                      </a:r>
                    </a:p>
                  </a:txBody>
                  <a:tcPr marL="23277" marR="23277" marT="0" marB="0" anchor="b">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tr-TR" sz="900" b="0">
                          <a:effectLst/>
                          <a:latin typeface="Times New Roman" panose="02020603050405020304" pitchFamily="18" charset="0"/>
                        </a:rPr>
                        <a:t>3</a:t>
                      </a:r>
                    </a:p>
                  </a:txBody>
                  <a:tcPr marL="23277" marR="23277"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tr-TR" sz="900" b="0" dirty="0">
                          <a:effectLst/>
                          <a:latin typeface="Times New Roman" panose="02020603050405020304" pitchFamily="18" charset="0"/>
                        </a:rPr>
                        <a:t>Arş. Gör. Yalçın Maraşlı</a:t>
                      </a:r>
                    </a:p>
                  </a:txBody>
                  <a:tcPr marL="23277" marR="23277"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tr-TR" sz="900" b="0">
                          <a:effectLst/>
                          <a:latin typeface="Times New Roman" panose="02020603050405020304" pitchFamily="18" charset="0"/>
                        </a:rPr>
                        <a:t>Cuma</a:t>
                      </a:r>
                    </a:p>
                  </a:txBody>
                  <a:tcPr marL="23277" marR="23277"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tr-TR" sz="900" b="0">
                          <a:effectLst/>
                          <a:latin typeface="Times New Roman" panose="02020603050405020304" pitchFamily="18" charset="0"/>
                        </a:rPr>
                        <a:t>14.00 - 16.00</a:t>
                      </a:r>
                    </a:p>
                  </a:txBody>
                  <a:tcPr marL="23277" marR="23277" marT="0" marB="0" anchor="b">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754715251"/>
                  </a:ext>
                </a:extLst>
              </a:tr>
              <a:tr h="195682">
                <a:tc>
                  <a:txBody>
                    <a:bodyPr/>
                    <a:lstStyle/>
                    <a:p>
                      <a:pPr algn="ctr" rtl="0" fontAlgn="b"/>
                      <a:r>
                        <a:rPr lang="tr-TR" sz="900" b="0">
                          <a:effectLst/>
                          <a:latin typeface="Times New Roman" panose="02020603050405020304" pitchFamily="18" charset="0"/>
                        </a:rPr>
                        <a:t>Antrenörlük İngilizce</a:t>
                      </a:r>
                    </a:p>
                  </a:txBody>
                  <a:tcPr marL="23277" marR="23277" marT="0" marB="0" anchor="b">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tr-TR" sz="900" b="0">
                          <a:effectLst/>
                          <a:latin typeface="Times New Roman" panose="02020603050405020304" pitchFamily="18" charset="0"/>
                        </a:rPr>
                        <a:t>4</a:t>
                      </a:r>
                    </a:p>
                  </a:txBody>
                  <a:tcPr marL="23277" marR="23277"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tr-TR" sz="900" b="0">
                          <a:effectLst/>
                          <a:latin typeface="Times New Roman" panose="02020603050405020304" pitchFamily="18" charset="0"/>
                        </a:rPr>
                        <a:t>Dr. Öğr. Üyesi Deniz Şentürk</a:t>
                      </a:r>
                    </a:p>
                  </a:txBody>
                  <a:tcPr marL="23277" marR="23277"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tr-TR" sz="900" b="0">
                          <a:effectLst/>
                          <a:latin typeface="Times New Roman" panose="02020603050405020304" pitchFamily="18" charset="0"/>
                        </a:rPr>
                        <a:t>Salı</a:t>
                      </a:r>
                    </a:p>
                  </a:txBody>
                  <a:tcPr marL="23277" marR="23277"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tr-TR" sz="900" b="0">
                          <a:effectLst/>
                          <a:latin typeface="Times New Roman" panose="02020603050405020304" pitchFamily="18" charset="0"/>
                        </a:rPr>
                        <a:t>10.00 - 12.00</a:t>
                      </a:r>
                    </a:p>
                  </a:txBody>
                  <a:tcPr marL="23277" marR="23277" marT="0" marB="0" anchor="b">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3042502860"/>
                  </a:ext>
                </a:extLst>
              </a:tr>
              <a:tr h="195682">
                <a:tc>
                  <a:txBody>
                    <a:bodyPr/>
                    <a:lstStyle/>
                    <a:p>
                      <a:pPr algn="ctr" rtl="0" fontAlgn="b"/>
                      <a:r>
                        <a:rPr lang="tr-TR" sz="900" b="0">
                          <a:effectLst/>
                          <a:latin typeface="Times New Roman" panose="02020603050405020304" pitchFamily="18" charset="0"/>
                        </a:rPr>
                        <a:t>Spor Yöneticiliği</a:t>
                      </a:r>
                    </a:p>
                  </a:txBody>
                  <a:tcPr marL="23277" marR="23277" marT="0" marB="0" anchor="b">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tr-TR" sz="900" b="0">
                          <a:effectLst/>
                          <a:latin typeface="Times New Roman" panose="02020603050405020304" pitchFamily="18" charset="0"/>
                        </a:rPr>
                        <a:t>1</a:t>
                      </a:r>
                    </a:p>
                  </a:txBody>
                  <a:tcPr marL="23277" marR="23277"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tr-TR" sz="900" b="0">
                          <a:effectLst/>
                          <a:latin typeface="Times New Roman" panose="02020603050405020304" pitchFamily="18" charset="0"/>
                        </a:rPr>
                        <a:t>Dr. Öğr. Üyesi Yunus ŞAHİNLER</a:t>
                      </a:r>
                    </a:p>
                  </a:txBody>
                  <a:tcPr marL="23277" marR="23277"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tr-TR" sz="900" b="0">
                          <a:effectLst/>
                          <a:latin typeface="Times New Roman" panose="02020603050405020304" pitchFamily="18" charset="0"/>
                        </a:rPr>
                        <a:t>Salı</a:t>
                      </a:r>
                    </a:p>
                  </a:txBody>
                  <a:tcPr marL="23277" marR="23277"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tr-TR" sz="900" b="0">
                          <a:effectLst/>
                          <a:latin typeface="Times New Roman" panose="02020603050405020304" pitchFamily="18" charset="0"/>
                        </a:rPr>
                        <a:t>14:00-16:00</a:t>
                      </a:r>
                    </a:p>
                  </a:txBody>
                  <a:tcPr marL="23277" marR="23277" marT="0" marB="0" anchor="b">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701501684"/>
                  </a:ext>
                </a:extLst>
              </a:tr>
              <a:tr h="195682">
                <a:tc>
                  <a:txBody>
                    <a:bodyPr/>
                    <a:lstStyle/>
                    <a:p>
                      <a:pPr algn="ctr" rtl="0" fontAlgn="b"/>
                      <a:r>
                        <a:rPr lang="tr-TR" sz="900" b="0">
                          <a:effectLst/>
                          <a:latin typeface="Times New Roman" panose="02020603050405020304" pitchFamily="18" charset="0"/>
                        </a:rPr>
                        <a:t>Spor Yöneticiliği</a:t>
                      </a:r>
                    </a:p>
                  </a:txBody>
                  <a:tcPr marL="23277" marR="23277" marT="0" marB="0" anchor="b">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tr-TR" sz="900" b="0">
                          <a:effectLst/>
                          <a:latin typeface="Times New Roman" panose="02020603050405020304" pitchFamily="18" charset="0"/>
                        </a:rPr>
                        <a:t>2</a:t>
                      </a:r>
                    </a:p>
                  </a:txBody>
                  <a:tcPr marL="23277" marR="23277"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tr-TR" sz="900" b="0">
                          <a:effectLst/>
                          <a:latin typeface="Times New Roman" panose="02020603050405020304" pitchFamily="18" charset="0"/>
                        </a:rPr>
                        <a:t>Dr. Öğr. Üyesi İrfan KARA</a:t>
                      </a:r>
                    </a:p>
                  </a:txBody>
                  <a:tcPr marL="23277" marR="23277"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tr-TR" sz="900" b="0">
                          <a:effectLst/>
                          <a:latin typeface="Times New Roman" panose="02020603050405020304" pitchFamily="18" charset="0"/>
                        </a:rPr>
                        <a:t>Çarşamba</a:t>
                      </a:r>
                    </a:p>
                  </a:txBody>
                  <a:tcPr marL="23277" marR="23277"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tr-TR" sz="900" b="0">
                          <a:effectLst/>
                          <a:latin typeface="Times New Roman" panose="02020603050405020304" pitchFamily="18" charset="0"/>
                        </a:rPr>
                        <a:t>14:00-17:00</a:t>
                      </a:r>
                    </a:p>
                  </a:txBody>
                  <a:tcPr marL="23277" marR="23277" marT="0" marB="0" anchor="b">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3756069804"/>
                  </a:ext>
                </a:extLst>
              </a:tr>
              <a:tr h="195682">
                <a:tc>
                  <a:txBody>
                    <a:bodyPr/>
                    <a:lstStyle/>
                    <a:p>
                      <a:pPr algn="ctr" rtl="0" fontAlgn="b"/>
                      <a:r>
                        <a:rPr lang="tr-TR" sz="900" b="0">
                          <a:effectLst/>
                          <a:latin typeface="Times New Roman" panose="02020603050405020304" pitchFamily="18" charset="0"/>
                        </a:rPr>
                        <a:t>Spor Yöneticiliği</a:t>
                      </a:r>
                    </a:p>
                  </a:txBody>
                  <a:tcPr marL="23277" marR="23277" marT="0" marB="0" anchor="b">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tr-TR" sz="900" b="0">
                          <a:effectLst/>
                          <a:latin typeface="Times New Roman" panose="02020603050405020304" pitchFamily="18" charset="0"/>
                        </a:rPr>
                        <a:t>3</a:t>
                      </a:r>
                    </a:p>
                  </a:txBody>
                  <a:tcPr marL="23277" marR="23277"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tr-TR" sz="900" b="0">
                          <a:effectLst/>
                          <a:latin typeface="Times New Roman" panose="02020603050405020304" pitchFamily="18" charset="0"/>
                        </a:rPr>
                        <a:t>Öğr.Görevlisi H.Egemen MERDAN </a:t>
                      </a:r>
                    </a:p>
                  </a:txBody>
                  <a:tcPr marL="23277" marR="23277"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tr-TR" sz="900" b="0">
                          <a:effectLst/>
                          <a:latin typeface="Times New Roman" panose="02020603050405020304" pitchFamily="18" charset="0"/>
                        </a:rPr>
                        <a:t>Perşembe</a:t>
                      </a:r>
                    </a:p>
                  </a:txBody>
                  <a:tcPr marL="23277" marR="23277"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tr-TR" sz="900" b="0">
                          <a:effectLst/>
                          <a:latin typeface="Times New Roman" panose="02020603050405020304" pitchFamily="18" charset="0"/>
                        </a:rPr>
                        <a:t>14:00-17:00</a:t>
                      </a:r>
                    </a:p>
                  </a:txBody>
                  <a:tcPr marL="23277" marR="23277" marT="0" marB="0" anchor="b">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2362459448"/>
                  </a:ext>
                </a:extLst>
              </a:tr>
              <a:tr h="195682">
                <a:tc>
                  <a:txBody>
                    <a:bodyPr/>
                    <a:lstStyle/>
                    <a:p>
                      <a:pPr algn="ctr" rtl="0" fontAlgn="b"/>
                      <a:r>
                        <a:rPr lang="tr-TR" sz="900" b="0">
                          <a:effectLst/>
                          <a:latin typeface="Times New Roman" panose="02020603050405020304" pitchFamily="18" charset="0"/>
                        </a:rPr>
                        <a:t>Egzersiz ve Spor Bilimleri</a:t>
                      </a:r>
                    </a:p>
                  </a:txBody>
                  <a:tcPr marL="23277" marR="23277" marT="0" marB="0" anchor="b">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tr-TR" sz="900" b="0">
                          <a:effectLst/>
                          <a:latin typeface="Times New Roman" panose="02020603050405020304" pitchFamily="18" charset="0"/>
                        </a:rPr>
                        <a:t>1</a:t>
                      </a:r>
                    </a:p>
                  </a:txBody>
                  <a:tcPr marL="23277" marR="23277"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tr-TR" sz="900" b="0">
                          <a:effectLst/>
                          <a:latin typeface="Times New Roman" panose="02020603050405020304" pitchFamily="18" charset="0"/>
                        </a:rPr>
                        <a:t>Dr. Öğr. Üyesi Okan KILIÇKAYA</a:t>
                      </a:r>
                    </a:p>
                  </a:txBody>
                  <a:tcPr marL="23277" marR="23277"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tr-TR" sz="900" b="0">
                          <a:effectLst/>
                          <a:latin typeface="Times New Roman" panose="02020603050405020304" pitchFamily="18" charset="0"/>
                        </a:rPr>
                        <a:t>Salı</a:t>
                      </a:r>
                    </a:p>
                  </a:txBody>
                  <a:tcPr marL="23277" marR="23277"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tr-TR" sz="900" b="0">
                          <a:effectLst/>
                          <a:latin typeface="Times New Roman" panose="02020603050405020304" pitchFamily="18" charset="0"/>
                        </a:rPr>
                        <a:t>11:30-12:00</a:t>
                      </a:r>
                    </a:p>
                  </a:txBody>
                  <a:tcPr marL="23277" marR="23277" marT="0" marB="0" anchor="b">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2725247787"/>
                  </a:ext>
                </a:extLst>
              </a:tr>
              <a:tr h="195682">
                <a:tc>
                  <a:txBody>
                    <a:bodyPr/>
                    <a:lstStyle/>
                    <a:p>
                      <a:pPr algn="ctr" rtl="0" fontAlgn="b"/>
                      <a:r>
                        <a:rPr lang="tr-TR" sz="900" b="0">
                          <a:effectLst/>
                          <a:latin typeface="Times New Roman" panose="02020603050405020304" pitchFamily="18" charset="0"/>
                        </a:rPr>
                        <a:t>Egzersiz ve Spor Bilimleri</a:t>
                      </a:r>
                    </a:p>
                  </a:txBody>
                  <a:tcPr marL="23277" marR="23277" marT="0" marB="0" anchor="b">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tr-TR" sz="900" b="0">
                          <a:effectLst/>
                          <a:latin typeface="Times New Roman" panose="02020603050405020304" pitchFamily="18" charset="0"/>
                        </a:rPr>
                        <a:t>2</a:t>
                      </a:r>
                    </a:p>
                  </a:txBody>
                  <a:tcPr marL="23277" marR="23277"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tr-TR" sz="900" b="0">
                          <a:effectLst/>
                          <a:latin typeface="Times New Roman" panose="02020603050405020304" pitchFamily="18" charset="0"/>
                        </a:rPr>
                        <a:t>Dr. Öğr. Üyesi Özgür DOĞAN</a:t>
                      </a:r>
                    </a:p>
                  </a:txBody>
                  <a:tcPr marL="23277" marR="23277"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tr-TR" sz="900" b="0">
                          <a:effectLst/>
                          <a:latin typeface="Times New Roman" panose="02020603050405020304" pitchFamily="18" charset="0"/>
                        </a:rPr>
                        <a:t>Çarşamba</a:t>
                      </a:r>
                    </a:p>
                  </a:txBody>
                  <a:tcPr marL="23277" marR="23277"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tr-TR" sz="900" b="0">
                          <a:effectLst/>
                          <a:latin typeface="Times New Roman" panose="02020603050405020304" pitchFamily="18" charset="0"/>
                        </a:rPr>
                        <a:t>14:30-15:00</a:t>
                      </a:r>
                    </a:p>
                  </a:txBody>
                  <a:tcPr marL="23277" marR="23277" marT="0" marB="0" anchor="b">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3881909635"/>
                  </a:ext>
                </a:extLst>
              </a:tr>
              <a:tr h="195682">
                <a:tc>
                  <a:txBody>
                    <a:bodyPr/>
                    <a:lstStyle/>
                    <a:p>
                      <a:pPr algn="ctr" rtl="0" fontAlgn="b"/>
                      <a:r>
                        <a:rPr lang="tr-TR" sz="900" b="0">
                          <a:effectLst/>
                          <a:latin typeface="Times New Roman" panose="02020603050405020304" pitchFamily="18" charset="0"/>
                        </a:rPr>
                        <a:t>Egzersiz ve Spor Bilimleri</a:t>
                      </a:r>
                    </a:p>
                  </a:txBody>
                  <a:tcPr marL="23277" marR="23277" marT="0" marB="0" anchor="b">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tr-TR" sz="900" b="0">
                          <a:effectLst/>
                          <a:latin typeface="Times New Roman" panose="02020603050405020304" pitchFamily="18" charset="0"/>
                        </a:rPr>
                        <a:t>3</a:t>
                      </a:r>
                    </a:p>
                  </a:txBody>
                  <a:tcPr marL="23277" marR="23277"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tr-TR" sz="900" b="0">
                          <a:effectLst/>
                          <a:latin typeface="Times New Roman" panose="02020603050405020304" pitchFamily="18" charset="0"/>
                        </a:rPr>
                        <a:t>Dr. Öğr. Üyesi Bilal GÖK</a:t>
                      </a:r>
                    </a:p>
                  </a:txBody>
                  <a:tcPr marL="23277" marR="23277"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tr-TR" sz="900" b="0">
                          <a:effectLst/>
                          <a:latin typeface="Times New Roman" panose="02020603050405020304" pitchFamily="18" charset="0"/>
                        </a:rPr>
                        <a:t>Çarşamba</a:t>
                      </a:r>
                    </a:p>
                  </a:txBody>
                  <a:tcPr marL="23277" marR="23277"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tr-TR" sz="900" b="0">
                          <a:effectLst/>
                          <a:latin typeface="Times New Roman" panose="02020603050405020304" pitchFamily="18" charset="0"/>
                        </a:rPr>
                        <a:t>11:30-12:00</a:t>
                      </a:r>
                    </a:p>
                  </a:txBody>
                  <a:tcPr marL="23277" marR="23277" marT="0" marB="0" anchor="b">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3039754912"/>
                  </a:ext>
                </a:extLst>
              </a:tr>
              <a:tr h="195682">
                <a:tc>
                  <a:txBody>
                    <a:bodyPr/>
                    <a:lstStyle/>
                    <a:p>
                      <a:pPr algn="ctr" rtl="0" fontAlgn="b"/>
                      <a:r>
                        <a:rPr lang="tr-TR" sz="900" b="0">
                          <a:effectLst/>
                          <a:latin typeface="Times New Roman" panose="02020603050405020304" pitchFamily="18" charset="0"/>
                        </a:rPr>
                        <a:t>Egzersiz ve Spor Bilimleri</a:t>
                      </a:r>
                    </a:p>
                  </a:txBody>
                  <a:tcPr marL="23277" marR="23277" marT="0" marB="0" anchor="b">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tr-TR" sz="900" b="0">
                          <a:effectLst/>
                          <a:latin typeface="Times New Roman" panose="02020603050405020304" pitchFamily="18" charset="0"/>
                        </a:rPr>
                        <a:t>4</a:t>
                      </a:r>
                    </a:p>
                  </a:txBody>
                  <a:tcPr marL="23277" marR="23277"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tr-TR" sz="900" b="0">
                          <a:effectLst/>
                          <a:latin typeface="Times New Roman" panose="02020603050405020304" pitchFamily="18" charset="0"/>
                        </a:rPr>
                        <a:t>Arş. Gör. Muhammed Ali GÖKÇE</a:t>
                      </a:r>
                    </a:p>
                  </a:txBody>
                  <a:tcPr marL="23277" marR="23277"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tr-TR" sz="900" b="0">
                          <a:effectLst/>
                          <a:latin typeface="Times New Roman" panose="02020603050405020304" pitchFamily="18" charset="0"/>
                        </a:rPr>
                        <a:t>Perşembe</a:t>
                      </a:r>
                    </a:p>
                  </a:txBody>
                  <a:tcPr marL="23277" marR="23277"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tr-TR" sz="900" b="0">
                          <a:effectLst/>
                          <a:latin typeface="Times New Roman" panose="02020603050405020304" pitchFamily="18" charset="0"/>
                        </a:rPr>
                        <a:t>14:30-15:00</a:t>
                      </a:r>
                    </a:p>
                  </a:txBody>
                  <a:tcPr marL="23277" marR="23277" marT="0" marB="0" anchor="b">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308038364"/>
                  </a:ext>
                </a:extLst>
              </a:tr>
              <a:tr h="178892">
                <a:tc>
                  <a:txBody>
                    <a:bodyPr/>
                    <a:lstStyle/>
                    <a:p>
                      <a:pPr algn="ctr" rtl="0" fontAlgn="b"/>
                      <a:r>
                        <a:rPr lang="tr-TR" sz="900" b="0">
                          <a:effectLst/>
                          <a:latin typeface="Times New Roman" panose="02020603050405020304" pitchFamily="18" charset="0"/>
                        </a:rPr>
                        <a:t>Engellilerde Egzersiz ve Spor Bilimleri</a:t>
                      </a:r>
                    </a:p>
                  </a:txBody>
                  <a:tcPr marL="23277" marR="23277" marT="0" marB="0" anchor="b">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tr-TR" sz="900" b="0">
                          <a:effectLst/>
                          <a:latin typeface="Times New Roman" panose="02020603050405020304" pitchFamily="18" charset="0"/>
                        </a:rPr>
                        <a:t>1</a:t>
                      </a:r>
                    </a:p>
                  </a:txBody>
                  <a:tcPr marL="23277" marR="23277"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tr-TR" sz="900" b="0" dirty="0">
                          <a:effectLst/>
                          <a:latin typeface="Times New Roman" panose="02020603050405020304" pitchFamily="18" charset="0"/>
                        </a:rPr>
                        <a:t>Dr. </a:t>
                      </a:r>
                      <a:r>
                        <a:rPr lang="tr-TR" sz="900" b="0" dirty="0" err="1">
                          <a:effectLst/>
                          <a:latin typeface="Times New Roman" panose="02020603050405020304" pitchFamily="18" charset="0"/>
                        </a:rPr>
                        <a:t>Öğr</a:t>
                      </a:r>
                      <a:r>
                        <a:rPr lang="tr-TR" sz="900" b="0" dirty="0">
                          <a:effectLst/>
                          <a:latin typeface="Times New Roman" panose="02020603050405020304" pitchFamily="18" charset="0"/>
                        </a:rPr>
                        <a:t>. Üyesi Mehmet AYDOĞAN</a:t>
                      </a:r>
                    </a:p>
                  </a:txBody>
                  <a:tcPr marL="23277" marR="23277"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tr-TR" sz="900" b="0">
                          <a:effectLst/>
                          <a:latin typeface="Times New Roman" panose="02020603050405020304" pitchFamily="18" charset="0"/>
                        </a:rPr>
                        <a:t>Salı</a:t>
                      </a:r>
                    </a:p>
                  </a:txBody>
                  <a:tcPr marL="23277" marR="23277"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tr-TR" sz="900" b="0">
                          <a:effectLst/>
                          <a:latin typeface="Times New Roman" panose="02020603050405020304" pitchFamily="18" charset="0"/>
                        </a:rPr>
                        <a:t>14:00-16:00</a:t>
                      </a:r>
                    </a:p>
                  </a:txBody>
                  <a:tcPr marL="23277" marR="23277" marT="0" marB="0" anchor="b">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4033371096"/>
                  </a:ext>
                </a:extLst>
              </a:tr>
              <a:tr h="152989">
                <a:tc>
                  <a:txBody>
                    <a:bodyPr/>
                    <a:lstStyle/>
                    <a:p>
                      <a:pPr algn="ctr" rtl="0" fontAlgn="b"/>
                      <a:r>
                        <a:rPr lang="tr-TR" sz="900" b="0">
                          <a:effectLst/>
                          <a:latin typeface="Times New Roman" panose="02020603050405020304" pitchFamily="18" charset="0"/>
                        </a:rPr>
                        <a:t>Engellilerde Egzersiz ve Spor Bilimleri</a:t>
                      </a:r>
                    </a:p>
                  </a:txBody>
                  <a:tcPr marL="23277" marR="23277" marT="0" marB="0" anchor="b">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tr-TR" sz="900" b="0">
                          <a:effectLst/>
                          <a:latin typeface="Times New Roman" panose="02020603050405020304" pitchFamily="18" charset="0"/>
                        </a:rPr>
                        <a:t>2</a:t>
                      </a:r>
                    </a:p>
                  </a:txBody>
                  <a:tcPr marL="23277" marR="23277"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tr-TR" sz="900" b="0" dirty="0">
                          <a:solidFill>
                            <a:srgbClr val="FF0000"/>
                          </a:solidFill>
                          <a:effectLst/>
                          <a:latin typeface="Times New Roman" panose="02020603050405020304" pitchFamily="18" charset="0"/>
                        </a:rPr>
                        <a:t>Doç. Dr. Taner ATASOY</a:t>
                      </a:r>
                    </a:p>
                  </a:txBody>
                  <a:tcPr marL="23277" marR="23277"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tr-TR" sz="900" b="0">
                          <a:effectLst/>
                          <a:latin typeface="Times New Roman" panose="02020603050405020304" pitchFamily="18" charset="0"/>
                        </a:rPr>
                        <a:t>Salı</a:t>
                      </a:r>
                    </a:p>
                  </a:txBody>
                  <a:tcPr marL="23277" marR="23277"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tr-TR" sz="900" b="0">
                          <a:effectLst/>
                          <a:latin typeface="Times New Roman" panose="02020603050405020304" pitchFamily="18" charset="0"/>
                        </a:rPr>
                        <a:t>14:00-16:00</a:t>
                      </a:r>
                    </a:p>
                  </a:txBody>
                  <a:tcPr marL="23277" marR="23277" marT="0" marB="0" anchor="b">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101131696"/>
                  </a:ext>
                </a:extLst>
              </a:tr>
              <a:tr h="197987">
                <a:tc>
                  <a:txBody>
                    <a:bodyPr/>
                    <a:lstStyle/>
                    <a:p>
                      <a:pPr algn="ctr" rtl="0" fontAlgn="b"/>
                      <a:r>
                        <a:rPr lang="tr-TR" sz="900" b="0" dirty="0">
                          <a:effectLst/>
                          <a:latin typeface="Times New Roman" panose="02020603050405020304" pitchFamily="18" charset="0"/>
                        </a:rPr>
                        <a:t>Engellilerde Egzersiz ve Spor Bilimleri</a:t>
                      </a:r>
                    </a:p>
                  </a:txBody>
                  <a:tcPr marL="23277" marR="23277" marT="0" marB="0" anchor="b">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tr-TR" sz="900" b="0" dirty="0">
                          <a:effectLst/>
                          <a:latin typeface="Times New Roman" panose="02020603050405020304" pitchFamily="18" charset="0"/>
                        </a:rPr>
                        <a:t>3</a:t>
                      </a:r>
                    </a:p>
                  </a:txBody>
                  <a:tcPr marL="23277" marR="23277"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tr-TR" sz="900" b="0" dirty="0">
                          <a:effectLst/>
                          <a:latin typeface="Times New Roman" panose="02020603050405020304" pitchFamily="18" charset="0"/>
                        </a:rPr>
                        <a:t>Arş. Gör. Selim AKMAN</a:t>
                      </a:r>
                    </a:p>
                  </a:txBody>
                  <a:tcPr marL="23277" marR="23277"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tr-TR" sz="900" b="0" dirty="0">
                          <a:effectLst/>
                          <a:latin typeface="Times New Roman" panose="02020603050405020304" pitchFamily="18" charset="0"/>
                        </a:rPr>
                        <a:t>Çarşamba</a:t>
                      </a:r>
                    </a:p>
                  </a:txBody>
                  <a:tcPr marL="23277" marR="23277"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tr-TR" sz="900" b="0" dirty="0">
                          <a:effectLst/>
                          <a:latin typeface="Times New Roman" panose="02020603050405020304" pitchFamily="18" charset="0"/>
                        </a:rPr>
                        <a:t>14:00-17:00</a:t>
                      </a:r>
                    </a:p>
                  </a:txBody>
                  <a:tcPr marL="23277" marR="23277" marT="0" marB="0" anchor="b">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2343519402"/>
                  </a:ext>
                </a:extLst>
              </a:tr>
              <a:tr h="329437">
                <a:tc>
                  <a:txBody>
                    <a:bodyPr/>
                    <a:lstStyle/>
                    <a:p>
                      <a:pPr algn="ctr" rtl="0" fontAlgn="b"/>
                      <a:r>
                        <a:rPr lang="tr-TR" sz="900" b="0" dirty="0">
                          <a:effectLst/>
                          <a:latin typeface="Times New Roman" panose="02020603050405020304" pitchFamily="18" charset="0"/>
                        </a:rPr>
                        <a:t>Engellilerde Egzersiz ve Spor Bilimleri</a:t>
                      </a:r>
                    </a:p>
                  </a:txBody>
                  <a:tcPr marL="23277" marR="23277" marT="0" marB="0" anchor="b">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rtl="0" fontAlgn="b"/>
                      <a:r>
                        <a:rPr lang="tr-TR" sz="900" b="0" dirty="0">
                          <a:effectLst/>
                          <a:latin typeface="Times New Roman" panose="02020603050405020304" pitchFamily="18" charset="0"/>
                        </a:rPr>
                        <a:t>4</a:t>
                      </a:r>
                    </a:p>
                  </a:txBody>
                  <a:tcPr marL="23277" marR="23277"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rtl="0" fontAlgn="b"/>
                      <a:r>
                        <a:rPr lang="tr-TR" sz="900" b="0" dirty="0">
                          <a:effectLst/>
                          <a:latin typeface="Times New Roman" panose="02020603050405020304" pitchFamily="18" charset="0"/>
                        </a:rPr>
                        <a:t>Arş. Gör. Bilgehan PEPE</a:t>
                      </a:r>
                    </a:p>
                  </a:txBody>
                  <a:tcPr marL="23277" marR="23277"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rtl="0" fontAlgn="b"/>
                      <a:r>
                        <a:rPr lang="tr-TR" sz="900" b="0" dirty="0">
                          <a:effectLst/>
                          <a:latin typeface="Times New Roman" panose="02020603050405020304" pitchFamily="18" charset="0"/>
                        </a:rPr>
                        <a:t>Perşembe</a:t>
                      </a:r>
                    </a:p>
                  </a:txBody>
                  <a:tcPr marL="23277" marR="23277"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rtl="0" fontAlgn="b"/>
                      <a:r>
                        <a:rPr lang="tr-TR" sz="900" b="0" dirty="0">
                          <a:effectLst/>
                          <a:latin typeface="Times New Roman" panose="02020603050405020304" pitchFamily="18" charset="0"/>
                        </a:rPr>
                        <a:t>14:00-17:00</a:t>
                      </a:r>
                    </a:p>
                  </a:txBody>
                  <a:tcPr marL="23277" marR="23277" marT="0" marB="0" anchor="b">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78059675"/>
                  </a:ext>
                </a:extLst>
              </a:tr>
            </a:tbl>
          </a:graphicData>
        </a:graphic>
      </p:graphicFrame>
    </p:spTree>
    <p:extLst>
      <p:ext uri="{BB962C8B-B14F-4D97-AF65-F5344CB8AC3E}">
        <p14:creationId xmlns:p14="http://schemas.microsoft.com/office/powerpoint/2010/main" val="24342622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0C36633-9710-0344-8649-6EA8379EEAEE}"/>
              </a:ext>
            </a:extLst>
          </p:cNvPr>
          <p:cNvSpPr>
            <a:spLocks noGrp="1"/>
          </p:cNvSpPr>
          <p:nvPr>
            <p:ph type="ctrTitle"/>
          </p:nvPr>
        </p:nvSpPr>
        <p:spPr>
          <a:xfrm>
            <a:off x="351674" y="766618"/>
            <a:ext cx="11880061" cy="743880"/>
          </a:xfrm>
        </p:spPr>
        <p:txBody>
          <a:bodyPr>
            <a:noAutofit/>
          </a:bodyPr>
          <a:lstStyle/>
          <a:p>
            <a:pPr algn="l"/>
            <a:r>
              <a:rPr lang="tr-TR" sz="3200" b="1" dirty="0" smtClean="0">
                <a:solidFill>
                  <a:srgbClr val="002060"/>
                </a:solidFill>
              </a:rPr>
              <a:t>Akademik Danışmanlık Öğrenci </a:t>
            </a:r>
            <a:r>
              <a:rPr lang="tr-TR" sz="3200" b="1" dirty="0">
                <a:solidFill>
                  <a:srgbClr val="002060"/>
                </a:solidFill>
              </a:rPr>
              <a:t>Tanıma Formu ve Mentörlük Süreci</a:t>
            </a:r>
          </a:p>
        </p:txBody>
      </p:sp>
      <p:sp>
        <p:nvSpPr>
          <p:cNvPr id="3" name="Alt Başlık 2">
            <a:extLst>
              <a:ext uri="{FF2B5EF4-FFF2-40B4-BE49-F238E27FC236}">
                <a16:creationId xmlns:a16="http://schemas.microsoft.com/office/drawing/2014/main" id="{F2C8EF8E-0751-AA4C-A837-173970D52888}"/>
              </a:ext>
            </a:extLst>
          </p:cNvPr>
          <p:cNvSpPr>
            <a:spLocks noGrp="1"/>
          </p:cNvSpPr>
          <p:nvPr>
            <p:ph type="subTitle" idx="1"/>
          </p:nvPr>
        </p:nvSpPr>
        <p:spPr>
          <a:xfrm>
            <a:off x="351674" y="1723292"/>
            <a:ext cx="11488652" cy="5134708"/>
          </a:xfrm>
        </p:spPr>
        <p:txBody>
          <a:bodyPr>
            <a:noAutofit/>
          </a:bodyPr>
          <a:lstStyle/>
          <a:p>
            <a:pPr algn="just"/>
            <a:r>
              <a:rPr lang="tr-TR" dirty="0"/>
              <a:t>Danışmanlık süreçlerinin daha etkin ve planlı yürütülmesini sağlamak amacıyla </a:t>
            </a:r>
            <a:r>
              <a:rPr lang="tr-TR" b="1" dirty="0"/>
              <a:t>Danışmanlık Öğrenci Tanıma Formu</a:t>
            </a:r>
            <a:r>
              <a:rPr lang="tr-TR" dirty="0"/>
              <a:t>, Bilgi İşlem sistemi üzerinden </a:t>
            </a:r>
            <a:r>
              <a:rPr lang="tr-TR" b="1" dirty="0"/>
              <a:t>uygulanacaktır</a:t>
            </a:r>
            <a:r>
              <a:rPr lang="tr-TR" dirty="0"/>
              <a:t>.</a:t>
            </a:r>
          </a:p>
          <a:p>
            <a:pPr algn="just"/>
            <a:r>
              <a:rPr lang="tr-TR" dirty="0"/>
              <a:t>Bu uygulama ile;</a:t>
            </a:r>
          </a:p>
          <a:p>
            <a:pPr algn="just">
              <a:buFont typeface="Arial" panose="020B0604020202020204" pitchFamily="34" charset="0"/>
              <a:buChar char="•"/>
            </a:pPr>
            <a:r>
              <a:rPr lang="tr-TR" dirty="0"/>
              <a:t>Öğretim elemanlarının öğrencileri </a:t>
            </a:r>
            <a:r>
              <a:rPr lang="tr-TR" b="1" dirty="0"/>
              <a:t>akademik danışmanlık süreci başlamadan önce tanımaları</a:t>
            </a:r>
            <a:r>
              <a:rPr lang="tr-TR" dirty="0"/>
              <a:t>,</a:t>
            </a:r>
          </a:p>
          <a:p>
            <a:pPr algn="just">
              <a:buFont typeface="Arial" panose="020B0604020202020204" pitchFamily="34" charset="0"/>
              <a:buChar char="•"/>
            </a:pPr>
            <a:r>
              <a:rPr lang="tr-TR" dirty="0"/>
              <a:t>Ders seçimlerinde öğrenciye </a:t>
            </a:r>
            <a:r>
              <a:rPr lang="tr-TR" b="1" dirty="0"/>
              <a:t>ihtiyaç ve hedeflerine uygun danışmanlık sunulması</a:t>
            </a:r>
            <a:r>
              <a:rPr lang="tr-TR" dirty="0"/>
              <a:t>,</a:t>
            </a:r>
          </a:p>
          <a:p>
            <a:pPr algn="just">
              <a:buFont typeface="Arial" panose="020B0604020202020204" pitchFamily="34" charset="0"/>
              <a:buChar char="•"/>
            </a:pPr>
            <a:r>
              <a:rPr lang="tr-TR" dirty="0"/>
              <a:t>Öğrenci–danışman iletişiminin güçlendirilmesi ve</a:t>
            </a:r>
          </a:p>
          <a:p>
            <a:pPr algn="just">
              <a:buFont typeface="Arial" panose="020B0604020202020204" pitchFamily="34" charset="0"/>
              <a:buChar char="•"/>
            </a:pPr>
            <a:r>
              <a:rPr lang="tr-TR" b="1" dirty="0"/>
              <a:t>Mentörlük süreçlerinin sistematik ve izlenebilir biçimde yürütülmesi</a:t>
            </a:r>
            <a:endParaRPr lang="tr-TR" dirty="0"/>
          </a:p>
          <a:p>
            <a:pPr algn="just"/>
            <a:r>
              <a:rPr lang="tr-TR" dirty="0"/>
              <a:t>amaçlanmaktadır.</a:t>
            </a:r>
          </a:p>
          <a:p>
            <a:pPr algn="just"/>
            <a:r>
              <a:rPr lang="tr-TR" dirty="0"/>
              <a:t>Danışmanlık Öğrenci Tanıma Formunun uygulanmasıyla birlikte, danışmanlık ve mentörlük süreçlerinin </a:t>
            </a:r>
            <a:r>
              <a:rPr lang="tr-TR" b="1" dirty="0"/>
              <a:t>bireyselleştirilmiş, sürdürülebilir ve kalite odaklı</a:t>
            </a:r>
            <a:r>
              <a:rPr lang="tr-TR" dirty="0"/>
              <a:t> bir yapıya kavuşturulması hedeflenmektedir.</a:t>
            </a:r>
          </a:p>
          <a:p>
            <a:pPr algn="l"/>
            <a:endParaRPr lang="tr-TR" dirty="0"/>
          </a:p>
        </p:txBody>
      </p:sp>
      <p:pic>
        <p:nvPicPr>
          <p:cNvPr id="4" name="Google Shape;313;p29" descr="logo, yazı tipi, simge, sembol, daire içeren bir resim&#10;&#10;Açıklama otomatik olarak oluşturuldu">
            <a:extLst>
              <a:ext uri="{FF2B5EF4-FFF2-40B4-BE49-F238E27FC236}">
                <a16:creationId xmlns:a16="http://schemas.microsoft.com/office/drawing/2014/main" id="{70031050-5CF3-A04E-BEC2-5C27BFCBC0B8}"/>
              </a:ext>
            </a:extLst>
          </p:cNvPr>
          <p:cNvPicPr preferRelativeResize="0"/>
          <p:nvPr/>
        </p:nvPicPr>
        <p:blipFill rotWithShape="1">
          <a:blip r:embed="rId2">
            <a:alphaModFix/>
          </a:blip>
          <a:srcRect/>
          <a:stretch/>
        </p:blipFill>
        <p:spPr>
          <a:xfrm>
            <a:off x="9529763" y="0"/>
            <a:ext cx="2534917" cy="1323065"/>
          </a:xfrm>
          <a:prstGeom prst="rect">
            <a:avLst/>
          </a:prstGeom>
          <a:noFill/>
          <a:ln>
            <a:noFill/>
          </a:ln>
        </p:spPr>
      </p:pic>
    </p:spTree>
    <p:extLst>
      <p:ext uri="{BB962C8B-B14F-4D97-AF65-F5344CB8AC3E}">
        <p14:creationId xmlns:p14="http://schemas.microsoft.com/office/powerpoint/2010/main" val="14272425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
          <p:cNvSpPr/>
          <p:nvPr/>
        </p:nvSpPr>
        <p:spPr>
          <a:xfrm>
            <a:off x="0" y="0"/>
            <a:ext cx="12188952"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89" name="Google Shape;89;p1"/>
          <p:cNvSpPr txBox="1">
            <a:spLocks noGrp="1"/>
          </p:cNvSpPr>
          <p:nvPr>
            <p:ph type="title"/>
          </p:nvPr>
        </p:nvSpPr>
        <p:spPr>
          <a:xfrm>
            <a:off x="836676" y="220737"/>
            <a:ext cx="10515600" cy="150588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3200"/>
              <a:buFont typeface="Arial"/>
              <a:buNone/>
            </a:pPr>
            <a:r>
              <a:rPr lang="tr-TR" sz="3200" b="1" dirty="0" smtClean="0">
                <a:solidFill>
                  <a:srgbClr val="002060"/>
                </a:solidFill>
                <a:latin typeface="Arial"/>
                <a:ea typeface="Arial"/>
                <a:cs typeface="Arial"/>
                <a:sym typeface="Arial"/>
              </a:rPr>
              <a:t>AKADEMİK KURUL</a:t>
            </a:r>
            <a:endParaRPr dirty="0">
              <a:solidFill>
                <a:srgbClr val="002060"/>
              </a:solidFill>
            </a:endParaRPr>
          </a:p>
        </p:txBody>
      </p:sp>
      <p:pic>
        <p:nvPicPr>
          <p:cNvPr id="90" name="Google Shape;90;p1" descr="logo, yazı tipi, simge, sembol, daire içeren bir resim&#10;&#10;Açıklama otomatik olarak oluşturuldu"/>
          <p:cNvPicPr preferRelativeResize="0"/>
          <p:nvPr/>
        </p:nvPicPr>
        <p:blipFill rotWithShape="1">
          <a:blip r:embed="rId3">
            <a:alphaModFix/>
          </a:blip>
          <a:srcRect/>
          <a:stretch/>
        </p:blipFill>
        <p:spPr>
          <a:xfrm>
            <a:off x="1835813" y="1690688"/>
            <a:ext cx="8517326" cy="4450303"/>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0"/>
                                        </p:tgtEl>
                                        <p:attrNameLst>
                                          <p:attrName>style.visibility</p:attrName>
                                        </p:attrNameLst>
                                      </p:cBhvr>
                                      <p:to>
                                        <p:strVal val="visible"/>
                                      </p:to>
                                    </p:set>
                                    <p:anim calcmode="lin" valueType="num">
                                      <p:cBhvr additive="base">
                                        <p:cTn id="7" dur="500"/>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0C36633-9710-0344-8649-6EA8379EEAEE}"/>
              </a:ext>
            </a:extLst>
          </p:cNvPr>
          <p:cNvSpPr>
            <a:spLocks noGrp="1"/>
          </p:cNvSpPr>
          <p:nvPr>
            <p:ph type="ctrTitle"/>
          </p:nvPr>
        </p:nvSpPr>
        <p:spPr>
          <a:xfrm>
            <a:off x="446048" y="436947"/>
            <a:ext cx="9374959" cy="991445"/>
          </a:xfrm>
        </p:spPr>
        <p:txBody>
          <a:bodyPr>
            <a:normAutofit/>
          </a:bodyPr>
          <a:lstStyle/>
          <a:p>
            <a:pPr algn="l"/>
            <a:r>
              <a:rPr lang="tr-TR" b="1" dirty="0" smtClean="0">
                <a:solidFill>
                  <a:srgbClr val="002060"/>
                </a:solidFill>
              </a:rPr>
              <a:t>SEM </a:t>
            </a:r>
            <a:r>
              <a:rPr lang="tr-TR" b="1" dirty="0">
                <a:solidFill>
                  <a:srgbClr val="002060"/>
                </a:solidFill>
              </a:rPr>
              <a:t>ile Eğitim Planlamaları</a:t>
            </a:r>
          </a:p>
        </p:txBody>
      </p:sp>
      <p:sp>
        <p:nvSpPr>
          <p:cNvPr id="3" name="Alt Başlık 2">
            <a:extLst>
              <a:ext uri="{FF2B5EF4-FFF2-40B4-BE49-F238E27FC236}">
                <a16:creationId xmlns:a16="http://schemas.microsoft.com/office/drawing/2014/main" id="{F2C8EF8E-0751-AA4C-A837-173970D52888}"/>
              </a:ext>
            </a:extLst>
          </p:cNvPr>
          <p:cNvSpPr>
            <a:spLocks noGrp="1"/>
          </p:cNvSpPr>
          <p:nvPr>
            <p:ph type="subTitle" idx="1"/>
          </p:nvPr>
        </p:nvSpPr>
        <p:spPr>
          <a:xfrm>
            <a:off x="351674" y="1760012"/>
            <a:ext cx="11488652" cy="4732228"/>
          </a:xfrm>
        </p:spPr>
        <p:txBody>
          <a:bodyPr>
            <a:noAutofit/>
          </a:bodyPr>
          <a:lstStyle/>
          <a:p>
            <a:pPr algn="l" rtl="0">
              <a:spcBef>
                <a:spcPts val="0"/>
              </a:spcBef>
              <a:spcAft>
                <a:spcPts val="0"/>
              </a:spcAft>
            </a:pPr>
            <a:r>
              <a:rPr lang="tr-TR" sz="1600" i="0" u="none" strike="noStrike" dirty="0">
                <a:solidFill>
                  <a:srgbClr val="212529"/>
                </a:solidFill>
                <a:effectLst/>
                <a:latin typeface="Times New Roman" panose="02020603050405020304" pitchFamily="18" charset="0"/>
              </a:rPr>
              <a:t>Uygulamalı Spor Psikolojisi: Psikolojik Becerilerin Öğrenimi ve Antrenmanı Sertifika Programı</a:t>
            </a:r>
            <a:r>
              <a:rPr lang="tr-TR" sz="1100" dirty="0">
                <a:effectLst/>
              </a:rPr>
              <a:t/>
            </a:r>
            <a:br>
              <a:rPr lang="tr-TR" sz="1100" dirty="0">
                <a:effectLst/>
              </a:rPr>
            </a:br>
            <a:endParaRPr lang="tr-TR" sz="1100" dirty="0">
              <a:effectLst/>
            </a:endParaRPr>
          </a:p>
          <a:p>
            <a:pPr algn="l" rtl="0">
              <a:spcBef>
                <a:spcPts val="0"/>
              </a:spcBef>
              <a:spcAft>
                <a:spcPts val="0"/>
              </a:spcAft>
            </a:pPr>
            <a:r>
              <a:rPr lang="tr-TR" sz="1600" b="1" i="0" u="none" strike="noStrike" dirty="0">
                <a:solidFill>
                  <a:srgbClr val="212529"/>
                </a:solidFill>
                <a:effectLst/>
                <a:latin typeface="Times New Roman" panose="02020603050405020304" pitchFamily="18" charset="0"/>
              </a:rPr>
              <a:t>Eğitim Koordinatörü:</a:t>
            </a:r>
            <a:r>
              <a:rPr lang="tr-TR" sz="1600" b="0" i="0" u="none" strike="noStrike" dirty="0">
                <a:solidFill>
                  <a:srgbClr val="212529"/>
                </a:solidFill>
                <a:effectLst/>
                <a:latin typeface="Times New Roman" panose="02020603050405020304" pitchFamily="18" charset="0"/>
              </a:rPr>
              <a:t> Prof. Dr. Erkut KONTER</a:t>
            </a:r>
            <a:br>
              <a:rPr lang="tr-TR" sz="1600" b="0" i="0" u="none" strike="noStrike" dirty="0">
                <a:solidFill>
                  <a:srgbClr val="212529"/>
                </a:solidFill>
                <a:effectLst/>
                <a:latin typeface="Times New Roman" panose="02020603050405020304" pitchFamily="18" charset="0"/>
              </a:rPr>
            </a:br>
            <a:r>
              <a:rPr lang="tr-TR" sz="1600" b="1" i="0" u="none" strike="noStrike" dirty="0">
                <a:solidFill>
                  <a:srgbClr val="212529"/>
                </a:solidFill>
                <a:effectLst/>
                <a:latin typeface="Times New Roman" panose="02020603050405020304" pitchFamily="18" charset="0"/>
              </a:rPr>
              <a:t>Eğitmenler: </a:t>
            </a:r>
            <a:r>
              <a:rPr lang="tr-TR" sz="1600" b="0" i="0" u="none" strike="noStrike" dirty="0">
                <a:solidFill>
                  <a:srgbClr val="212529"/>
                </a:solidFill>
                <a:effectLst/>
                <a:latin typeface="Times New Roman" panose="02020603050405020304" pitchFamily="18" charset="0"/>
              </a:rPr>
              <a:t>Prof. Dr. Erkut KONTER, Prof. Dr. Bülent Okan MİÇOOĞULLARI, Prof. Dr. İlhan ADİLOĞULLARI, Prof. Dr. İhsan SARI, Prof. Dr. Sadettin KİRAZCI, Prof. Dr. Sevinç NAMLI, Doç. Dr. Deniz BEDİR, Dr. Onur AKYÜZ, Dr. Selman ORHAN</a:t>
            </a:r>
            <a:endParaRPr lang="tr-TR" sz="1100" b="0" dirty="0">
              <a:effectLst/>
            </a:endParaRPr>
          </a:p>
          <a:p>
            <a:pPr algn="l" rtl="0">
              <a:spcBef>
                <a:spcPts val="0"/>
              </a:spcBef>
              <a:spcAft>
                <a:spcPts val="0"/>
              </a:spcAft>
            </a:pPr>
            <a:r>
              <a:rPr lang="tr-TR" sz="1600" b="1" i="0" u="none" strike="noStrike" dirty="0">
                <a:solidFill>
                  <a:srgbClr val="212529"/>
                </a:solidFill>
                <a:effectLst/>
                <a:latin typeface="Times New Roman" panose="02020603050405020304" pitchFamily="18" charset="0"/>
              </a:rPr>
              <a:t>Eğitim Süresi:</a:t>
            </a:r>
            <a:r>
              <a:rPr lang="tr-TR" sz="1600" b="0" i="0" u="none" strike="noStrike" dirty="0">
                <a:solidFill>
                  <a:srgbClr val="212529"/>
                </a:solidFill>
                <a:effectLst/>
                <a:latin typeface="Times New Roman" panose="02020603050405020304" pitchFamily="18" charset="0"/>
              </a:rPr>
              <a:t> 120 Saat</a:t>
            </a:r>
            <a:br>
              <a:rPr lang="tr-TR" sz="1600" b="0" i="0" u="none" strike="noStrike" dirty="0">
                <a:solidFill>
                  <a:srgbClr val="212529"/>
                </a:solidFill>
                <a:effectLst/>
                <a:latin typeface="Times New Roman" panose="02020603050405020304" pitchFamily="18" charset="0"/>
              </a:rPr>
            </a:br>
            <a:r>
              <a:rPr lang="tr-TR" sz="1600" b="1" i="0" u="none" strike="noStrike" dirty="0">
                <a:solidFill>
                  <a:srgbClr val="212529"/>
                </a:solidFill>
                <a:effectLst/>
                <a:latin typeface="Times New Roman" panose="02020603050405020304" pitchFamily="18" charset="0"/>
              </a:rPr>
              <a:t>Eğitim Şekli:</a:t>
            </a:r>
            <a:r>
              <a:rPr lang="tr-TR" sz="1600" b="0" i="0" u="none" strike="noStrike" dirty="0">
                <a:solidFill>
                  <a:srgbClr val="212529"/>
                </a:solidFill>
                <a:effectLst/>
                <a:latin typeface="Times New Roman" panose="02020603050405020304" pitchFamily="18" charset="0"/>
              </a:rPr>
              <a:t> Canlı Ders (Çevrimiçi)</a:t>
            </a:r>
            <a:br>
              <a:rPr lang="tr-TR" sz="1600" b="0" i="0" u="none" strike="noStrike" dirty="0">
                <a:solidFill>
                  <a:srgbClr val="212529"/>
                </a:solidFill>
                <a:effectLst/>
                <a:latin typeface="Times New Roman" panose="02020603050405020304" pitchFamily="18" charset="0"/>
              </a:rPr>
            </a:br>
            <a:r>
              <a:rPr lang="tr-TR" sz="1600" b="1" i="0" u="none" strike="noStrike" dirty="0">
                <a:solidFill>
                  <a:srgbClr val="212529"/>
                </a:solidFill>
                <a:effectLst/>
                <a:latin typeface="Times New Roman" panose="02020603050405020304" pitchFamily="18" charset="0"/>
              </a:rPr>
              <a:t>Eğitim Tarihi:</a:t>
            </a:r>
            <a:r>
              <a:rPr lang="tr-TR" sz="1600" b="0" i="0" u="none" strike="noStrike" dirty="0">
                <a:solidFill>
                  <a:srgbClr val="212529"/>
                </a:solidFill>
                <a:effectLst/>
                <a:latin typeface="Times New Roman" panose="02020603050405020304" pitchFamily="18" charset="0"/>
              </a:rPr>
              <a:t> 18 Şubat – 29 Mart 2026</a:t>
            </a:r>
            <a:endParaRPr lang="tr-TR" sz="1100" b="0" dirty="0">
              <a:effectLst/>
            </a:endParaRPr>
          </a:p>
          <a:p>
            <a:pPr algn="l" rtl="0">
              <a:spcBef>
                <a:spcPts val="0"/>
              </a:spcBef>
              <a:spcAft>
                <a:spcPts val="800"/>
              </a:spcAft>
            </a:pPr>
            <a:r>
              <a:rPr lang="tr-TR" sz="1100" b="0" dirty="0">
                <a:effectLst/>
              </a:rPr>
              <a:t/>
            </a:r>
            <a:br>
              <a:rPr lang="tr-TR" sz="1100" b="0" dirty="0">
                <a:effectLst/>
              </a:rPr>
            </a:br>
            <a:r>
              <a:rPr lang="tr-TR" sz="1600" i="0" u="none" strike="noStrike" dirty="0">
                <a:solidFill>
                  <a:srgbClr val="000000"/>
                </a:solidFill>
                <a:effectLst/>
                <a:latin typeface="Times New Roman" panose="02020603050405020304" pitchFamily="18" charset="0"/>
              </a:rPr>
              <a:t>Futbol Oyun Analizi</a:t>
            </a:r>
            <a:r>
              <a:rPr lang="tr-TR" sz="1600" b="1" i="0" u="none" strike="noStrike" dirty="0">
                <a:solidFill>
                  <a:srgbClr val="000000"/>
                </a:solidFill>
                <a:effectLst/>
                <a:latin typeface="Times New Roman" panose="02020603050405020304" pitchFamily="18" charset="0"/>
              </a:rPr>
              <a:t>: Prof. Dr. Ali KIZILET (6 Hafta)</a:t>
            </a:r>
            <a:endParaRPr lang="tr-TR" sz="1100" b="0" dirty="0">
              <a:effectLst/>
            </a:endParaRPr>
          </a:p>
          <a:p>
            <a:pPr algn="l" rtl="0">
              <a:spcBef>
                <a:spcPts val="0"/>
              </a:spcBef>
              <a:spcAft>
                <a:spcPts val="0"/>
              </a:spcAft>
            </a:pPr>
            <a:r>
              <a:rPr lang="tr-TR" sz="1600" b="1" i="0" u="none" strike="noStrike" dirty="0">
                <a:solidFill>
                  <a:srgbClr val="222222"/>
                </a:solidFill>
                <a:effectLst/>
                <a:latin typeface="Times New Roman" panose="02020603050405020304" pitchFamily="18" charset="0"/>
              </a:rPr>
              <a:t>Yapay Zekâ ile Spor ve </a:t>
            </a:r>
            <a:r>
              <a:rPr lang="tr-TR" sz="1600" b="1" i="0" u="none" strike="noStrike" dirty="0" err="1">
                <a:solidFill>
                  <a:srgbClr val="222222"/>
                </a:solidFill>
                <a:effectLst/>
                <a:latin typeface="Times New Roman" panose="02020603050405020304" pitchFamily="18" charset="0"/>
              </a:rPr>
              <a:t>Fitness</a:t>
            </a:r>
            <a:r>
              <a:rPr lang="tr-TR" sz="1600" b="1" i="0" u="none" strike="noStrike" dirty="0">
                <a:solidFill>
                  <a:srgbClr val="222222"/>
                </a:solidFill>
                <a:effectLst/>
                <a:latin typeface="Times New Roman" panose="02020603050405020304" pitchFamily="18" charset="0"/>
              </a:rPr>
              <a:t> Endüstrisinin Geleceği* (4 Hafta)</a:t>
            </a:r>
            <a:endParaRPr lang="tr-TR" sz="1100" b="0" dirty="0">
              <a:effectLst/>
            </a:endParaRPr>
          </a:p>
          <a:p>
            <a:pPr algn="l" rtl="0">
              <a:spcBef>
                <a:spcPts val="0"/>
              </a:spcBef>
              <a:spcAft>
                <a:spcPts val="0"/>
              </a:spcAft>
            </a:pPr>
            <a:endParaRPr lang="tr-TR" sz="1100" b="0" dirty="0">
              <a:effectLst/>
            </a:endParaRPr>
          </a:p>
          <a:p>
            <a:pPr algn="l" rtl="0">
              <a:spcBef>
                <a:spcPts val="0"/>
              </a:spcBef>
              <a:spcAft>
                <a:spcPts val="0"/>
              </a:spcAft>
            </a:pPr>
            <a:r>
              <a:rPr lang="tr-TR" sz="1600" b="0" i="0" u="none" strike="noStrike" dirty="0">
                <a:solidFill>
                  <a:srgbClr val="222222"/>
                </a:solidFill>
                <a:effectLst/>
                <a:latin typeface="Times New Roman" panose="02020603050405020304" pitchFamily="18" charset="0"/>
              </a:rPr>
              <a:t>Ana Başlıklar</a:t>
            </a:r>
            <a:endParaRPr lang="tr-TR" sz="1100" b="0" dirty="0">
              <a:effectLst/>
            </a:endParaRPr>
          </a:p>
          <a:p>
            <a:pPr algn="l" rtl="0">
              <a:spcBef>
                <a:spcPts val="0"/>
              </a:spcBef>
              <a:spcAft>
                <a:spcPts val="0"/>
              </a:spcAft>
            </a:pPr>
            <a:r>
              <a:rPr lang="tr-TR" sz="1600" b="0" i="0" u="none" strike="noStrike" dirty="0">
                <a:solidFill>
                  <a:srgbClr val="222222"/>
                </a:solidFill>
                <a:effectLst/>
                <a:latin typeface="Times New Roman" panose="02020603050405020304" pitchFamily="18" charset="0"/>
              </a:rPr>
              <a:t>1. Yapay Zekâ Nedir? Spor Bilimleri ile Kesişim Noktaları</a:t>
            </a:r>
            <a:endParaRPr lang="tr-TR" sz="1100" b="0" dirty="0">
              <a:effectLst/>
            </a:endParaRPr>
          </a:p>
          <a:p>
            <a:pPr algn="l" rtl="0">
              <a:spcBef>
                <a:spcPts val="0"/>
              </a:spcBef>
              <a:spcAft>
                <a:spcPts val="0"/>
              </a:spcAft>
            </a:pPr>
            <a:r>
              <a:rPr lang="tr-TR" sz="1600" b="0" i="0" u="none" strike="noStrike" dirty="0">
                <a:solidFill>
                  <a:srgbClr val="222222"/>
                </a:solidFill>
                <a:effectLst/>
                <a:latin typeface="Times New Roman" panose="02020603050405020304" pitchFamily="18" charset="0"/>
              </a:rPr>
              <a:t>2. Antrenman Planlamasında Yapay Zekâ ve Kişiselleştirme</a:t>
            </a:r>
            <a:endParaRPr lang="tr-TR" sz="1100" b="0" dirty="0">
              <a:effectLst/>
            </a:endParaRPr>
          </a:p>
          <a:p>
            <a:pPr algn="l" rtl="0">
              <a:spcBef>
                <a:spcPts val="0"/>
              </a:spcBef>
              <a:spcAft>
                <a:spcPts val="0"/>
              </a:spcAft>
            </a:pPr>
            <a:r>
              <a:rPr lang="tr-TR" sz="1600" b="0" i="0" u="none" strike="noStrike" dirty="0">
                <a:solidFill>
                  <a:srgbClr val="222222"/>
                </a:solidFill>
                <a:effectLst/>
                <a:latin typeface="Times New Roman" panose="02020603050405020304" pitchFamily="18" charset="0"/>
              </a:rPr>
              <a:t>3. Performans Analizi, Veri Okuryazarlığı ve Büyük Veri</a:t>
            </a:r>
            <a:endParaRPr lang="tr-TR" sz="1100" b="0" dirty="0">
              <a:effectLst/>
            </a:endParaRPr>
          </a:p>
          <a:p>
            <a:pPr algn="l" rtl="0">
              <a:spcBef>
                <a:spcPts val="0"/>
              </a:spcBef>
              <a:spcAft>
                <a:spcPts val="0"/>
              </a:spcAft>
            </a:pPr>
            <a:r>
              <a:rPr lang="tr-TR" sz="1600" b="0" i="0" u="none" strike="noStrike" dirty="0">
                <a:solidFill>
                  <a:srgbClr val="222222"/>
                </a:solidFill>
                <a:effectLst/>
                <a:latin typeface="Times New Roman" panose="02020603050405020304" pitchFamily="18" charset="0"/>
              </a:rPr>
              <a:t>4. Sakatlık Önleme, Rehabilitasyon ve Yük Yönetimi</a:t>
            </a:r>
            <a:endParaRPr lang="tr-TR" sz="1100" b="0" dirty="0">
              <a:effectLst/>
            </a:endParaRPr>
          </a:p>
          <a:p>
            <a:pPr algn="l" rtl="0">
              <a:spcBef>
                <a:spcPts val="0"/>
              </a:spcBef>
              <a:spcAft>
                <a:spcPts val="0"/>
              </a:spcAft>
            </a:pPr>
            <a:r>
              <a:rPr lang="tr-TR" sz="1600" b="0" i="0" u="none" strike="noStrike" dirty="0">
                <a:solidFill>
                  <a:srgbClr val="222222"/>
                </a:solidFill>
                <a:effectLst/>
                <a:latin typeface="Times New Roman" panose="02020603050405020304" pitchFamily="18" charset="0"/>
              </a:rPr>
              <a:t>5. Giyilebilir Teknolojiler ve Gerçek Zamanlı Geri Bildirim</a:t>
            </a:r>
            <a:endParaRPr lang="tr-TR" sz="1100" b="0" dirty="0">
              <a:effectLst/>
            </a:endParaRPr>
          </a:p>
          <a:p>
            <a:pPr algn="l" rtl="0">
              <a:spcBef>
                <a:spcPts val="0"/>
              </a:spcBef>
              <a:spcAft>
                <a:spcPts val="0"/>
              </a:spcAft>
            </a:pPr>
            <a:r>
              <a:rPr lang="tr-TR" sz="1600" b="0" i="0" u="none" strike="noStrike" dirty="0">
                <a:solidFill>
                  <a:srgbClr val="222222"/>
                </a:solidFill>
                <a:effectLst/>
                <a:latin typeface="Times New Roman" panose="02020603050405020304" pitchFamily="18" charset="0"/>
              </a:rPr>
              <a:t>6. </a:t>
            </a:r>
            <a:r>
              <a:rPr lang="tr-TR" sz="1600" b="0" i="0" u="none" strike="noStrike" dirty="0" err="1">
                <a:solidFill>
                  <a:srgbClr val="222222"/>
                </a:solidFill>
                <a:effectLst/>
                <a:latin typeface="Times New Roman" panose="02020603050405020304" pitchFamily="18" charset="0"/>
              </a:rPr>
              <a:t>Fitness</a:t>
            </a:r>
            <a:r>
              <a:rPr lang="tr-TR" sz="1600" b="0" i="0" u="none" strike="noStrike" dirty="0">
                <a:solidFill>
                  <a:srgbClr val="222222"/>
                </a:solidFill>
                <a:effectLst/>
                <a:latin typeface="Times New Roman" panose="02020603050405020304" pitchFamily="18" charset="0"/>
              </a:rPr>
              <a:t> Endüstrisinde Yeni Meslekler ve Dönüşen Roller</a:t>
            </a:r>
            <a:endParaRPr lang="tr-TR" sz="1100" b="0" dirty="0">
              <a:effectLst/>
            </a:endParaRPr>
          </a:p>
          <a:p>
            <a:pPr algn="l" rtl="0">
              <a:spcBef>
                <a:spcPts val="0"/>
              </a:spcBef>
              <a:spcAft>
                <a:spcPts val="0"/>
              </a:spcAft>
            </a:pPr>
            <a:r>
              <a:rPr lang="tr-TR" sz="1600" b="0" i="0" u="none" strike="noStrike" dirty="0">
                <a:solidFill>
                  <a:srgbClr val="222222"/>
                </a:solidFill>
                <a:effectLst/>
                <a:latin typeface="Times New Roman" panose="02020603050405020304" pitchFamily="18" charset="0"/>
              </a:rPr>
              <a:t>7. Etik, Veri Güvenliği ve İnsan Faktörünün Önemi</a:t>
            </a:r>
            <a:endParaRPr lang="tr-TR" sz="1100" b="0" dirty="0">
              <a:effectLst/>
            </a:endParaRPr>
          </a:p>
          <a:p>
            <a:pPr algn="l" rtl="0">
              <a:spcBef>
                <a:spcPts val="0"/>
              </a:spcBef>
              <a:spcAft>
                <a:spcPts val="800"/>
              </a:spcAft>
            </a:pPr>
            <a:r>
              <a:rPr lang="tr-TR" sz="1600" b="0" i="0" u="none" strike="noStrike" dirty="0">
                <a:solidFill>
                  <a:srgbClr val="222222"/>
                </a:solidFill>
                <a:effectLst/>
                <a:latin typeface="Times New Roman" panose="02020603050405020304" pitchFamily="18" charset="0"/>
              </a:rPr>
              <a:t>8. Spor Bilimleri Öğrencileri için Gelecek Perspektifi</a:t>
            </a:r>
            <a:endParaRPr lang="tr-TR" sz="1100" b="0" dirty="0">
              <a:effectLst/>
            </a:endParaRPr>
          </a:p>
          <a:p>
            <a:pPr algn="l"/>
            <a:r>
              <a:rPr lang="tr-TR" sz="1100" dirty="0"/>
              <a:t/>
            </a:r>
            <a:br>
              <a:rPr lang="tr-TR" sz="1100" dirty="0"/>
            </a:br>
            <a:endParaRPr lang="tr-TR" sz="1800" dirty="0"/>
          </a:p>
        </p:txBody>
      </p:sp>
      <p:pic>
        <p:nvPicPr>
          <p:cNvPr id="5" name="Google Shape;313;p29" descr="logo, yazı tipi, simge, sembol, daire içeren bir resim&#10;&#10;Açıklama otomatik olarak oluşturuldu">
            <a:extLst>
              <a:ext uri="{FF2B5EF4-FFF2-40B4-BE49-F238E27FC236}">
                <a16:creationId xmlns:a16="http://schemas.microsoft.com/office/drawing/2014/main" id="{E9AF8196-691C-204D-B2B8-38FEB58143DD}"/>
              </a:ext>
            </a:extLst>
          </p:cNvPr>
          <p:cNvPicPr preferRelativeResize="0"/>
          <p:nvPr/>
        </p:nvPicPr>
        <p:blipFill rotWithShape="1">
          <a:blip r:embed="rId2">
            <a:alphaModFix/>
          </a:blip>
          <a:srcRect/>
          <a:stretch/>
        </p:blipFill>
        <p:spPr>
          <a:xfrm>
            <a:off x="9529763" y="0"/>
            <a:ext cx="2534917" cy="1323065"/>
          </a:xfrm>
          <a:prstGeom prst="rect">
            <a:avLst/>
          </a:prstGeom>
          <a:noFill/>
          <a:ln>
            <a:noFill/>
          </a:ln>
        </p:spPr>
      </p:pic>
    </p:spTree>
    <p:extLst>
      <p:ext uri="{BB962C8B-B14F-4D97-AF65-F5344CB8AC3E}">
        <p14:creationId xmlns:p14="http://schemas.microsoft.com/office/powerpoint/2010/main" val="14836781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0C36633-9710-0344-8649-6EA8379EEAEE}"/>
              </a:ext>
            </a:extLst>
          </p:cNvPr>
          <p:cNvSpPr>
            <a:spLocks noGrp="1"/>
          </p:cNvSpPr>
          <p:nvPr>
            <p:ph type="ctrTitle"/>
          </p:nvPr>
        </p:nvSpPr>
        <p:spPr>
          <a:xfrm>
            <a:off x="351674" y="237392"/>
            <a:ext cx="9461622" cy="991445"/>
          </a:xfrm>
        </p:spPr>
        <p:txBody>
          <a:bodyPr>
            <a:noAutofit/>
          </a:bodyPr>
          <a:lstStyle/>
          <a:p>
            <a:pPr algn="l"/>
            <a:r>
              <a:rPr lang="tr-TR" sz="4000" b="1" dirty="0" smtClean="0">
                <a:solidFill>
                  <a:srgbClr val="002060"/>
                </a:solidFill>
              </a:rPr>
              <a:t>Bir </a:t>
            </a:r>
            <a:r>
              <a:rPr lang="tr-TR" sz="4000" b="1" dirty="0">
                <a:solidFill>
                  <a:srgbClr val="002060"/>
                </a:solidFill>
              </a:rPr>
              <a:t>Fikrim Var Projesi Kapsamındaki Çalışmalar</a:t>
            </a:r>
          </a:p>
        </p:txBody>
      </p:sp>
      <p:sp>
        <p:nvSpPr>
          <p:cNvPr id="3" name="Alt Başlık 2">
            <a:extLst>
              <a:ext uri="{FF2B5EF4-FFF2-40B4-BE49-F238E27FC236}">
                <a16:creationId xmlns:a16="http://schemas.microsoft.com/office/drawing/2014/main" id="{F2C8EF8E-0751-AA4C-A837-173970D52888}"/>
              </a:ext>
            </a:extLst>
          </p:cNvPr>
          <p:cNvSpPr>
            <a:spLocks noGrp="1"/>
          </p:cNvSpPr>
          <p:nvPr>
            <p:ph type="subTitle" idx="1"/>
          </p:nvPr>
        </p:nvSpPr>
        <p:spPr>
          <a:xfrm>
            <a:off x="351674" y="1407125"/>
            <a:ext cx="11488652" cy="4219952"/>
          </a:xfrm>
        </p:spPr>
        <p:txBody>
          <a:bodyPr>
            <a:noAutofit/>
          </a:bodyPr>
          <a:lstStyle/>
          <a:p>
            <a:pPr algn="just"/>
            <a:r>
              <a:rPr lang="tr-TR" sz="2000" dirty="0"/>
              <a:t>“</a:t>
            </a:r>
            <a:r>
              <a:rPr lang="tr-TR" sz="2000" dirty="0">
                <a:solidFill>
                  <a:srgbClr val="FF0000"/>
                </a:solidFill>
              </a:rPr>
              <a:t>Bir Fikrim Var </a:t>
            </a:r>
            <a:r>
              <a:rPr lang="tr-TR" sz="2000" dirty="0" smtClean="0">
                <a:solidFill>
                  <a:srgbClr val="FF0000"/>
                </a:solidFill>
              </a:rPr>
              <a:t>Projesi </a:t>
            </a:r>
            <a:r>
              <a:rPr lang="tr-TR" sz="2000" dirty="0" smtClean="0"/>
              <a:t>”ne </a:t>
            </a:r>
            <a:r>
              <a:rPr lang="tr-TR" sz="2000" dirty="0"/>
              <a:t>ilişkin bilgilendirme çalışmaları fakültemiz bünyesinde yürütülmüştür. Bu kapsamda;</a:t>
            </a:r>
          </a:p>
          <a:p>
            <a:pPr algn="just">
              <a:buFont typeface="Arial" panose="020B0604020202020204" pitchFamily="34" charset="0"/>
              <a:buChar char="•"/>
            </a:pPr>
            <a:r>
              <a:rPr lang="tr-TR" sz="2000" dirty="0"/>
              <a:t>Projeye ait </a:t>
            </a:r>
            <a:r>
              <a:rPr lang="tr-TR" sz="2000" b="1" dirty="0"/>
              <a:t>tanıtıcı bilgiler, başvuru süreci ve proje linki</a:t>
            </a:r>
            <a:r>
              <a:rPr lang="tr-TR" sz="2000" dirty="0"/>
              <a:t>, </a:t>
            </a:r>
            <a:r>
              <a:rPr lang="tr-TR" sz="2000" b="1" dirty="0"/>
              <a:t>OBİS sistemi</a:t>
            </a:r>
            <a:r>
              <a:rPr lang="tr-TR" sz="2000" dirty="0"/>
              <a:t> üzerinden öğrencilere duyurulmuştur</a:t>
            </a:r>
            <a:r>
              <a:rPr lang="tr-TR" sz="2000" dirty="0" smtClean="0"/>
              <a:t>.</a:t>
            </a:r>
          </a:p>
          <a:p>
            <a:pPr algn="just"/>
            <a:endParaRPr lang="tr-TR" sz="2000" dirty="0"/>
          </a:p>
          <a:p>
            <a:pPr algn="just">
              <a:buFont typeface="Arial" panose="020B0604020202020204" pitchFamily="34" charset="0"/>
              <a:buChar char="•"/>
            </a:pPr>
            <a:r>
              <a:rPr lang="tr-TR" sz="2000" dirty="0"/>
              <a:t>Öğrencilerin proje hakkında doğrudan ve güncel bilgiye erişimini sağlamak amacıyla </a:t>
            </a:r>
            <a:r>
              <a:rPr lang="tr-TR" sz="2000" b="1" dirty="0"/>
              <a:t>resmî proje başvuru sayfası linki</a:t>
            </a:r>
            <a:r>
              <a:rPr lang="tr-TR" sz="2000" dirty="0"/>
              <a:t>, OBİS aracılığıyla paylaşılmıştır</a:t>
            </a:r>
            <a:r>
              <a:rPr lang="tr-TR" sz="2000" dirty="0" smtClean="0"/>
              <a:t>.</a:t>
            </a:r>
          </a:p>
          <a:p>
            <a:pPr algn="just">
              <a:buFont typeface="Arial" panose="020B0604020202020204" pitchFamily="34" charset="0"/>
              <a:buChar char="•"/>
            </a:pPr>
            <a:endParaRPr lang="tr-TR" sz="2000" dirty="0"/>
          </a:p>
          <a:p>
            <a:pPr algn="just">
              <a:buFont typeface="Arial" panose="020B0604020202020204" pitchFamily="34" charset="0"/>
              <a:buChar char="•"/>
            </a:pPr>
            <a:r>
              <a:rPr lang="tr-TR" sz="2000" dirty="0"/>
              <a:t>Yapılan bilgilendirme ile öğrencilerin proje içeriği, başvuru koşulları ve takvimine ilişkin farkındalıklarının artırılması hedeflenmiştir.</a:t>
            </a:r>
          </a:p>
          <a:p>
            <a:pPr algn="just"/>
            <a:r>
              <a:rPr lang="tr-TR" sz="2000" dirty="0"/>
              <a:t>Bu doğrultuda, “</a:t>
            </a:r>
            <a:r>
              <a:rPr lang="tr-TR" sz="2000" b="1" dirty="0"/>
              <a:t>Bir Fikrim Var </a:t>
            </a:r>
            <a:r>
              <a:rPr lang="tr-TR" sz="2000" b="1" dirty="0" err="1"/>
              <a:t>Projesi</a:t>
            </a:r>
            <a:r>
              <a:rPr lang="tr-TR" sz="2000" dirty="0" err="1"/>
              <a:t>”ne</a:t>
            </a:r>
            <a:r>
              <a:rPr lang="tr-TR" sz="2000" dirty="0"/>
              <a:t> yönelik gerekli bilgilendirme ve erişim olanakları öğrencilere sağlanmıştır.</a:t>
            </a:r>
          </a:p>
        </p:txBody>
      </p:sp>
      <p:pic>
        <p:nvPicPr>
          <p:cNvPr id="4" name="Google Shape;313;p29" descr="logo, yazı tipi, simge, sembol, daire içeren bir resim&#10;&#10;Açıklama otomatik olarak oluşturuldu">
            <a:extLst>
              <a:ext uri="{FF2B5EF4-FFF2-40B4-BE49-F238E27FC236}">
                <a16:creationId xmlns:a16="http://schemas.microsoft.com/office/drawing/2014/main" id="{C075C518-10E5-1249-8E8B-67175DEED40E}"/>
              </a:ext>
            </a:extLst>
          </p:cNvPr>
          <p:cNvPicPr preferRelativeResize="0"/>
          <p:nvPr/>
        </p:nvPicPr>
        <p:blipFill rotWithShape="1">
          <a:blip r:embed="rId2">
            <a:alphaModFix/>
          </a:blip>
          <a:srcRect/>
          <a:stretch/>
        </p:blipFill>
        <p:spPr>
          <a:xfrm>
            <a:off x="9529763" y="0"/>
            <a:ext cx="2534917" cy="1323065"/>
          </a:xfrm>
          <a:prstGeom prst="rect">
            <a:avLst/>
          </a:prstGeom>
          <a:noFill/>
          <a:ln>
            <a:noFill/>
          </a:ln>
        </p:spPr>
      </p:pic>
    </p:spTree>
    <p:extLst>
      <p:ext uri="{BB962C8B-B14F-4D97-AF65-F5344CB8AC3E}">
        <p14:creationId xmlns:p14="http://schemas.microsoft.com/office/powerpoint/2010/main" val="23451666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0C36633-9710-0344-8649-6EA8379EEAEE}"/>
              </a:ext>
            </a:extLst>
          </p:cNvPr>
          <p:cNvSpPr>
            <a:spLocks noGrp="1"/>
          </p:cNvSpPr>
          <p:nvPr>
            <p:ph type="ctrTitle"/>
          </p:nvPr>
        </p:nvSpPr>
        <p:spPr>
          <a:xfrm>
            <a:off x="385763" y="0"/>
            <a:ext cx="9144000" cy="991445"/>
          </a:xfrm>
        </p:spPr>
        <p:txBody>
          <a:bodyPr>
            <a:noAutofit/>
          </a:bodyPr>
          <a:lstStyle/>
          <a:p>
            <a:pPr algn="l"/>
            <a:r>
              <a:rPr lang="tr-TR" sz="3600" b="1" dirty="0" smtClean="0">
                <a:solidFill>
                  <a:srgbClr val="002060"/>
                </a:solidFill>
              </a:rPr>
              <a:t>Mezun </a:t>
            </a:r>
            <a:r>
              <a:rPr lang="tr-TR" sz="3600" b="1" dirty="0">
                <a:solidFill>
                  <a:srgbClr val="002060"/>
                </a:solidFill>
              </a:rPr>
              <a:t>Takip Sisteminde Üye Artırma Çalışmaları</a:t>
            </a:r>
          </a:p>
        </p:txBody>
      </p:sp>
      <p:sp>
        <p:nvSpPr>
          <p:cNvPr id="3" name="Alt Başlık 2">
            <a:extLst>
              <a:ext uri="{FF2B5EF4-FFF2-40B4-BE49-F238E27FC236}">
                <a16:creationId xmlns:a16="http://schemas.microsoft.com/office/drawing/2014/main" id="{F2C8EF8E-0751-AA4C-A837-173970D52888}"/>
              </a:ext>
            </a:extLst>
          </p:cNvPr>
          <p:cNvSpPr>
            <a:spLocks noGrp="1"/>
          </p:cNvSpPr>
          <p:nvPr>
            <p:ph type="subTitle" idx="1"/>
          </p:nvPr>
        </p:nvSpPr>
        <p:spPr>
          <a:xfrm>
            <a:off x="351674" y="1407125"/>
            <a:ext cx="11488652" cy="3185195"/>
          </a:xfrm>
        </p:spPr>
        <p:txBody>
          <a:bodyPr>
            <a:noAutofit/>
          </a:bodyPr>
          <a:lstStyle/>
          <a:p>
            <a:pPr algn="just">
              <a:buFont typeface="Arial" panose="020B0604020202020204" pitchFamily="34" charset="0"/>
              <a:buChar char="•"/>
            </a:pPr>
            <a:r>
              <a:rPr lang="tr-TR" b="1" dirty="0" smtClean="0"/>
              <a:t>Sosyal </a:t>
            </a:r>
            <a:r>
              <a:rPr lang="tr-TR" b="1" dirty="0"/>
              <a:t>medya </a:t>
            </a:r>
            <a:r>
              <a:rPr lang="tr-TR" b="1" dirty="0" smtClean="0"/>
              <a:t>paylaşımları</a:t>
            </a:r>
          </a:p>
          <a:p>
            <a:pPr algn="just">
              <a:buFont typeface="Arial" panose="020B0604020202020204" pitchFamily="34" charset="0"/>
              <a:buChar char="•"/>
            </a:pPr>
            <a:r>
              <a:rPr lang="tr-TR" b="1" dirty="0" smtClean="0"/>
              <a:t>Dijital </a:t>
            </a:r>
            <a:r>
              <a:rPr lang="tr-TR" b="1" dirty="0"/>
              <a:t>mezun kartı </a:t>
            </a:r>
            <a:r>
              <a:rPr lang="tr-TR" b="1" dirty="0" smtClean="0"/>
              <a:t>duyuruları</a:t>
            </a:r>
          </a:p>
          <a:p>
            <a:pPr algn="just">
              <a:buFont typeface="Arial" panose="020B0604020202020204" pitchFamily="34" charset="0"/>
              <a:buChar char="•"/>
            </a:pPr>
            <a:r>
              <a:rPr lang="tr-TR" b="1" dirty="0" smtClean="0"/>
              <a:t>Mezuniyet </a:t>
            </a:r>
            <a:r>
              <a:rPr lang="tr-TR" b="1" dirty="0"/>
              <a:t>töreninde kayıt noktası </a:t>
            </a:r>
            <a:r>
              <a:rPr lang="tr-TR" b="1" dirty="0" smtClean="0"/>
              <a:t>oluşturulması</a:t>
            </a:r>
            <a:endParaRPr lang="tr-TR" dirty="0"/>
          </a:p>
          <a:p>
            <a:pPr algn="l"/>
            <a:endParaRPr lang="tr-TR" sz="2000" dirty="0"/>
          </a:p>
        </p:txBody>
      </p:sp>
      <p:pic>
        <p:nvPicPr>
          <p:cNvPr id="4" name="Google Shape;313;p29" descr="logo, yazı tipi, simge, sembol, daire içeren bir resim&#10;&#10;Açıklama otomatik olarak oluşturuldu">
            <a:extLst>
              <a:ext uri="{FF2B5EF4-FFF2-40B4-BE49-F238E27FC236}">
                <a16:creationId xmlns:a16="http://schemas.microsoft.com/office/drawing/2014/main" id="{C00F3FAF-2BDA-BA4C-B3CF-279A405A3535}"/>
              </a:ext>
            </a:extLst>
          </p:cNvPr>
          <p:cNvPicPr preferRelativeResize="0"/>
          <p:nvPr/>
        </p:nvPicPr>
        <p:blipFill rotWithShape="1">
          <a:blip r:embed="rId2">
            <a:alphaModFix/>
          </a:blip>
          <a:srcRect/>
          <a:stretch/>
        </p:blipFill>
        <p:spPr>
          <a:xfrm>
            <a:off x="9529763" y="0"/>
            <a:ext cx="2534917" cy="1323065"/>
          </a:xfrm>
          <a:prstGeom prst="rect">
            <a:avLst/>
          </a:prstGeom>
          <a:noFill/>
          <a:ln>
            <a:noFill/>
          </a:ln>
        </p:spPr>
      </p:pic>
    </p:spTree>
    <p:extLst>
      <p:ext uri="{BB962C8B-B14F-4D97-AF65-F5344CB8AC3E}">
        <p14:creationId xmlns:p14="http://schemas.microsoft.com/office/powerpoint/2010/main" val="17819307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0C36633-9710-0344-8649-6EA8379EEAEE}"/>
              </a:ext>
            </a:extLst>
          </p:cNvPr>
          <p:cNvSpPr>
            <a:spLocks noGrp="1"/>
          </p:cNvSpPr>
          <p:nvPr>
            <p:ph type="ctrTitle"/>
          </p:nvPr>
        </p:nvSpPr>
        <p:spPr>
          <a:xfrm>
            <a:off x="385763" y="165809"/>
            <a:ext cx="9144000" cy="991445"/>
          </a:xfrm>
        </p:spPr>
        <p:txBody>
          <a:bodyPr>
            <a:noAutofit/>
          </a:bodyPr>
          <a:lstStyle/>
          <a:p>
            <a:pPr algn="l"/>
            <a:r>
              <a:rPr lang="tr-TR" sz="5400" b="1" dirty="0" smtClean="0">
                <a:solidFill>
                  <a:srgbClr val="002060"/>
                </a:solidFill>
              </a:rPr>
              <a:t>Mezunlarla </a:t>
            </a:r>
            <a:r>
              <a:rPr lang="tr-TR" sz="5400" b="1" dirty="0">
                <a:solidFill>
                  <a:srgbClr val="002060"/>
                </a:solidFill>
              </a:rPr>
              <a:t>Yapılan Etkinlikler</a:t>
            </a:r>
          </a:p>
        </p:txBody>
      </p:sp>
      <p:sp>
        <p:nvSpPr>
          <p:cNvPr id="3" name="Alt Başlık 2">
            <a:extLst>
              <a:ext uri="{FF2B5EF4-FFF2-40B4-BE49-F238E27FC236}">
                <a16:creationId xmlns:a16="http://schemas.microsoft.com/office/drawing/2014/main" id="{F2C8EF8E-0751-AA4C-A837-173970D52888}"/>
              </a:ext>
            </a:extLst>
          </p:cNvPr>
          <p:cNvSpPr>
            <a:spLocks noGrp="1"/>
          </p:cNvSpPr>
          <p:nvPr>
            <p:ph type="subTitle" idx="1"/>
          </p:nvPr>
        </p:nvSpPr>
        <p:spPr>
          <a:xfrm>
            <a:off x="351674" y="1157254"/>
            <a:ext cx="11488652" cy="5700746"/>
          </a:xfrm>
        </p:spPr>
        <p:txBody>
          <a:bodyPr>
            <a:noAutofit/>
          </a:bodyPr>
          <a:lstStyle/>
          <a:p>
            <a:pPr algn="l"/>
            <a:r>
              <a:rPr lang="tr-TR" sz="1600" dirty="0"/>
              <a:t>Fakültemizde mezun–öğrenci etkileşimini güçlendirmek, mezunların mesleki deneyimlerini mevcut öğrencilerle paylaşmalarını sağlamak amacıyla </a:t>
            </a:r>
            <a:r>
              <a:rPr lang="tr-TR" sz="1600" b="1" dirty="0"/>
              <a:t>ders temelli mezun katılım etkinlikleri</a:t>
            </a:r>
            <a:r>
              <a:rPr lang="tr-TR" sz="1600" dirty="0"/>
              <a:t> gerçekleştirilmektedir.</a:t>
            </a:r>
          </a:p>
          <a:p>
            <a:pPr algn="l"/>
            <a:r>
              <a:rPr lang="tr-TR" sz="1600" dirty="0"/>
              <a:t>Bu kapsamda örnek olarak;</a:t>
            </a:r>
          </a:p>
          <a:p>
            <a:pPr algn="l">
              <a:buFont typeface="Arial" panose="020B0604020202020204" pitchFamily="34" charset="0"/>
              <a:buChar char="•"/>
            </a:pPr>
            <a:r>
              <a:rPr lang="tr-TR" sz="1600" b="1" dirty="0"/>
              <a:t>Sporda Toplam Kalite Yönetimi</a:t>
            </a:r>
            <a:r>
              <a:rPr lang="tr-TR" sz="1600" dirty="0"/>
              <a:t> dersi kapsamında,</a:t>
            </a:r>
          </a:p>
          <a:p>
            <a:pPr algn="l">
              <a:buFont typeface="Arial" panose="020B0604020202020204" pitchFamily="34" charset="0"/>
              <a:buChar char="•"/>
            </a:pPr>
            <a:r>
              <a:rPr lang="tr-TR" sz="1600" b="1" dirty="0"/>
              <a:t>19 Kasım 2025</a:t>
            </a:r>
            <a:r>
              <a:rPr lang="tr-TR" sz="1600" dirty="0"/>
              <a:t> tarihinde,</a:t>
            </a:r>
          </a:p>
          <a:p>
            <a:pPr algn="l">
              <a:buFont typeface="Arial" panose="020B0604020202020204" pitchFamily="34" charset="0"/>
              <a:buChar char="•"/>
            </a:pPr>
            <a:r>
              <a:rPr lang="tr-TR" sz="1600" b="1" dirty="0"/>
              <a:t>Spor Yöneticiliği Bölümü</a:t>
            </a:r>
            <a:r>
              <a:rPr lang="tr-TR" sz="1600" dirty="0"/>
              <a:t> öğrencilerine yönelik olarak,</a:t>
            </a:r>
          </a:p>
          <a:p>
            <a:pPr algn="l">
              <a:buFont typeface="Arial" panose="020B0604020202020204" pitchFamily="34" charset="0"/>
              <a:buChar char="•"/>
            </a:pPr>
            <a:r>
              <a:rPr lang="tr-TR" sz="1600" dirty="0"/>
              <a:t>Fakültemiz </a:t>
            </a:r>
            <a:r>
              <a:rPr lang="tr-TR" sz="1600" b="1" dirty="0"/>
              <a:t>mezun öğrencilerinden </a:t>
            </a:r>
            <a:r>
              <a:rPr lang="tr-TR" sz="1600" b="1" dirty="0">
                <a:solidFill>
                  <a:srgbClr val="92D050"/>
                </a:solidFill>
              </a:rPr>
              <a:t>Furkan Yıldırım</a:t>
            </a:r>
            <a:r>
              <a:rPr lang="tr-TR" sz="1600" dirty="0"/>
              <a:t>, derse davet edilmiş ve </a:t>
            </a:r>
            <a:r>
              <a:rPr lang="tr-TR" sz="1600" b="1" dirty="0"/>
              <a:t>ders etkinliğine aktif katılım sağlamıştır</a:t>
            </a:r>
            <a:r>
              <a:rPr lang="tr-TR" sz="1600" dirty="0"/>
              <a:t>.</a:t>
            </a:r>
          </a:p>
          <a:p>
            <a:pPr algn="l"/>
            <a:r>
              <a:rPr lang="tr-TR" sz="1600" b="1" dirty="0"/>
              <a:t>Söz konusu etkinlikte mezun öğrenci tarafından;</a:t>
            </a:r>
          </a:p>
          <a:p>
            <a:pPr algn="l">
              <a:buFont typeface="Arial" panose="020B0604020202020204" pitchFamily="34" charset="0"/>
              <a:buChar char="•"/>
            </a:pPr>
            <a:r>
              <a:rPr lang="tr-TR" sz="1600" dirty="0"/>
              <a:t>Mezuniyet sonrası mesleki deneyimler,</a:t>
            </a:r>
          </a:p>
          <a:p>
            <a:pPr algn="l">
              <a:buFont typeface="Arial" panose="020B0604020202020204" pitchFamily="34" charset="0"/>
              <a:buChar char="•"/>
            </a:pPr>
            <a:r>
              <a:rPr lang="tr-TR" sz="1600" dirty="0"/>
              <a:t>Spor yönetimi alanında kalite yönetimi uygulamaları,</a:t>
            </a:r>
          </a:p>
          <a:p>
            <a:pPr algn="l">
              <a:buFont typeface="Arial" panose="020B0604020202020204" pitchFamily="34" charset="0"/>
              <a:buChar char="•"/>
            </a:pPr>
            <a:r>
              <a:rPr lang="tr-TR" sz="1600" dirty="0"/>
              <a:t>Sektörde karşılaşılan fırsat ve zorluklar konularında öğrencilerle bilgi ve deneyim paylaşımı yapılmıştır.</a:t>
            </a:r>
          </a:p>
          <a:p>
            <a:pPr algn="l"/>
            <a:r>
              <a:rPr lang="tr-TR" sz="1600" b="1" dirty="0"/>
              <a:t>Bu tür etkinlikler ile;</a:t>
            </a:r>
          </a:p>
          <a:p>
            <a:pPr algn="l">
              <a:buFont typeface="Arial" panose="020B0604020202020204" pitchFamily="34" charset="0"/>
              <a:buChar char="•"/>
            </a:pPr>
            <a:r>
              <a:rPr lang="tr-TR" sz="1600" dirty="0"/>
              <a:t>Öğrencilerin mezuniyet sonrası kariyer süreçlerine ilişkin farkındalıklarının artırılması,</a:t>
            </a:r>
          </a:p>
          <a:p>
            <a:pPr algn="l">
              <a:buFont typeface="Arial" panose="020B0604020202020204" pitchFamily="34" charset="0"/>
              <a:buChar char="•"/>
            </a:pPr>
            <a:r>
              <a:rPr lang="tr-TR" sz="1600" dirty="0"/>
              <a:t>Mezun–öğrenci bağının güçlendirilmesi,</a:t>
            </a:r>
          </a:p>
          <a:p>
            <a:pPr algn="l">
              <a:buFont typeface="Arial" panose="020B0604020202020204" pitchFamily="34" charset="0"/>
              <a:buChar char="•"/>
            </a:pPr>
            <a:r>
              <a:rPr lang="tr-TR" sz="1600" dirty="0"/>
              <a:t>Eğitim–sektör ilişkisinin ders içeriğiyle bütünleştirilmesi amaçlanmaktadır.</a:t>
            </a:r>
          </a:p>
          <a:p>
            <a:pPr algn="l"/>
            <a:r>
              <a:rPr lang="tr-TR" sz="1600" dirty="0"/>
              <a:t>Fakültemiz, mezunların akademik ve mesleki birikimlerini öğrencilere aktardığı bu tür etkinlikleri </a:t>
            </a:r>
            <a:r>
              <a:rPr lang="tr-TR" sz="1600" b="1" dirty="0"/>
              <a:t>planlı ve sürdürülebilir</a:t>
            </a:r>
            <a:r>
              <a:rPr lang="tr-TR" sz="1600" dirty="0"/>
              <a:t> biçimde artırmayı hedeflemektedir.</a:t>
            </a:r>
          </a:p>
          <a:p>
            <a:pPr algn="l"/>
            <a:endParaRPr lang="tr-TR" sz="2000" dirty="0"/>
          </a:p>
        </p:txBody>
      </p:sp>
      <p:pic>
        <p:nvPicPr>
          <p:cNvPr id="4" name="Google Shape;313;p29" descr="logo, yazı tipi, simge, sembol, daire içeren bir resim&#10;&#10;Açıklama otomatik olarak oluşturuldu">
            <a:extLst>
              <a:ext uri="{FF2B5EF4-FFF2-40B4-BE49-F238E27FC236}">
                <a16:creationId xmlns:a16="http://schemas.microsoft.com/office/drawing/2014/main" id="{7883E135-314C-264B-8D08-B8B5BF8C376E}"/>
              </a:ext>
            </a:extLst>
          </p:cNvPr>
          <p:cNvPicPr preferRelativeResize="0"/>
          <p:nvPr/>
        </p:nvPicPr>
        <p:blipFill rotWithShape="1">
          <a:blip r:embed="rId2">
            <a:alphaModFix/>
          </a:blip>
          <a:srcRect/>
          <a:stretch/>
        </p:blipFill>
        <p:spPr>
          <a:xfrm>
            <a:off x="9529763" y="0"/>
            <a:ext cx="2534917" cy="1323065"/>
          </a:xfrm>
          <a:prstGeom prst="rect">
            <a:avLst/>
          </a:prstGeom>
          <a:noFill/>
          <a:ln>
            <a:noFill/>
          </a:ln>
        </p:spPr>
      </p:pic>
    </p:spTree>
    <p:extLst>
      <p:ext uri="{BB962C8B-B14F-4D97-AF65-F5344CB8AC3E}">
        <p14:creationId xmlns:p14="http://schemas.microsoft.com/office/powerpoint/2010/main" val="33065151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0C36633-9710-0344-8649-6EA8379EEAEE}"/>
              </a:ext>
            </a:extLst>
          </p:cNvPr>
          <p:cNvSpPr>
            <a:spLocks noGrp="1"/>
          </p:cNvSpPr>
          <p:nvPr>
            <p:ph type="ctrTitle"/>
          </p:nvPr>
        </p:nvSpPr>
        <p:spPr>
          <a:xfrm>
            <a:off x="385763" y="0"/>
            <a:ext cx="9144000" cy="991445"/>
          </a:xfrm>
        </p:spPr>
        <p:txBody>
          <a:bodyPr>
            <a:noAutofit/>
          </a:bodyPr>
          <a:lstStyle/>
          <a:p>
            <a:pPr algn="l"/>
            <a:r>
              <a:rPr lang="tr-TR" sz="3600" b="1" dirty="0" smtClean="0">
                <a:solidFill>
                  <a:srgbClr val="002060"/>
                </a:solidFill>
              </a:rPr>
              <a:t>Nitelikli Uluslararası Öğrenci Artırma </a:t>
            </a:r>
            <a:r>
              <a:rPr lang="tr-TR" sz="3600" b="1" dirty="0">
                <a:solidFill>
                  <a:srgbClr val="002060"/>
                </a:solidFill>
              </a:rPr>
              <a:t>Çalışmaları</a:t>
            </a:r>
          </a:p>
        </p:txBody>
      </p:sp>
      <p:sp>
        <p:nvSpPr>
          <p:cNvPr id="3" name="Alt Başlık 2">
            <a:extLst>
              <a:ext uri="{FF2B5EF4-FFF2-40B4-BE49-F238E27FC236}">
                <a16:creationId xmlns:a16="http://schemas.microsoft.com/office/drawing/2014/main" id="{F2C8EF8E-0751-AA4C-A837-173970D52888}"/>
              </a:ext>
            </a:extLst>
          </p:cNvPr>
          <p:cNvSpPr>
            <a:spLocks noGrp="1"/>
          </p:cNvSpPr>
          <p:nvPr>
            <p:ph type="subTitle" idx="1"/>
          </p:nvPr>
        </p:nvSpPr>
        <p:spPr>
          <a:xfrm>
            <a:off x="351674" y="991445"/>
            <a:ext cx="11488652" cy="5450875"/>
          </a:xfrm>
        </p:spPr>
        <p:txBody>
          <a:bodyPr>
            <a:noAutofit/>
          </a:bodyPr>
          <a:lstStyle/>
          <a:p>
            <a:pPr algn="l"/>
            <a:endParaRPr lang="tr-TR" sz="1200" b="1" dirty="0" smtClean="0"/>
          </a:p>
          <a:p>
            <a:pPr algn="l"/>
            <a:endParaRPr lang="tr-TR" sz="1200" b="1" dirty="0">
              <a:solidFill>
                <a:srgbClr val="FF0000"/>
              </a:solidFill>
            </a:endParaRPr>
          </a:p>
          <a:p>
            <a:pPr algn="l"/>
            <a:r>
              <a:rPr lang="tr-TR" sz="1600" b="1" dirty="0" smtClean="0"/>
              <a:t>Yabancı </a:t>
            </a:r>
            <a:r>
              <a:rPr lang="tr-TR" sz="1600" b="1" dirty="0"/>
              <a:t>Öğrencilere Yönelik Adaptasyon ve Akademik Destek</a:t>
            </a:r>
          </a:p>
          <a:p>
            <a:pPr algn="l"/>
            <a:endParaRPr lang="tr-TR" sz="1600" b="1" dirty="0" smtClean="0"/>
          </a:p>
          <a:p>
            <a:pPr algn="just"/>
            <a:r>
              <a:rPr lang="tr-TR" sz="1600" b="1" dirty="0" smtClean="0"/>
              <a:t>Türkmenistan</a:t>
            </a:r>
            <a:r>
              <a:rPr lang="tr-TR" sz="1600" b="1" dirty="0"/>
              <a:t>, Özbekistan ve Kırgızistan Uyruklu Öğrencilere Yönelik Uyum Programı </a:t>
            </a:r>
            <a:r>
              <a:rPr lang="tr-TR" sz="1600" b="1" dirty="0" smtClean="0"/>
              <a:t> Oryantasyon </a:t>
            </a:r>
            <a:r>
              <a:rPr lang="tr-TR" sz="1600" b="1" dirty="0"/>
              <a:t>ve Karşılama</a:t>
            </a:r>
            <a:endParaRPr lang="tr-TR" sz="1600" dirty="0"/>
          </a:p>
          <a:p>
            <a:pPr algn="l"/>
            <a:endParaRPr lang="tr-TR" sz="1600" b="1" dirty="0" smtClean="0"/>
          </a:p>
          <a:p>
            <a:pPr algn="l"/>
            <a:r>
              <a:rPr lang="tr-TR" sz="1600" b="1" dirty="0" smtClean="0"/>
              <a:t>Dil </a:t>
            </a:r>
            <a:r>
              <a:rPr lang="tr-TR" sz="1600" b="1" dirty="0"/>
              <a:t>ve Akademik Uyum</a:t>
            </a:r>
            <a:endParaRPr lang="tr-TR" sz="1600" dirty="0"/>
          </a:p>
          <a:p>
            <a:pPr algn="l"/>
            <a:endParaRPr lang="tr-TR" sz="1600" b="1" dirty="0" smtClean="0"/>
          </a:p>
          <a:p>
            <a:pPr algn="l"/>
            <a:r>
              <a:rPr lang="tr-TR" sz="1600" b="1" dirty="0" smtClean="0"/>
              <a:t>Sosyal </a:t>
            </a:r>
            <a:r>
              <a:rPr lang="tr-TR" sz="1600" b="1" dirty="0"/>
              <a:t>ve Kültürel Etkinlikler</a:t>
            </a:r>
            <a:endParaRPr lang="tr-TR" sz="1600" dirty="0"/>
          </a:p>
          <a:p>
            <a:pPr algn="l"/>
            <a:endParaRPr lang="tr-TR" sz="1600" dirty="0"/>
          </a:p>
        </p:txBody>
      </p:sp>
      <p:pic>
        <p:nvPicPr>
          <p:cNvPr id="4" name="Google Shape;313;p29" descr="logo, yazı tipi, simge, sembol, daire içeren bir resim&#10;&#10;Açıklama otomatik olarak oluşturuldu">
            <a:extLst>
              <a:ext uri="{FF2B5EF4-FFF2-40B4-BE49-F238E27FC236}">
                <a16:creationId xmlns:a16="http://schemas.microsoft.com/office/drawing/2014/main" id="{7E8E9EB7-A0F2-4246-B903-8BC7617934A3}"/>
              </a:ext>
            </a:extLst>
          </p:cNvPr>
          <p:cNvPicPr preferRelativeResize="0"/>
          <p:nvPr/>
        </p:nvPicPr>
        <p:blipFill rotWithShape="1">
          <a:blip r:embed="rId2">
            <a:alphaModFix/>
          </a:blip>
          <a:srcRect/>
          <a:stretch/>
        </p:blipFill>
        <p:spPr>
          <a:xfrm>
            <a:off x="9529763" y="0"/>
            <a:ext cx="2534917" cy="1323065"/>
          </a:xfrm>
          <a:prstGeom prst="rect">
            <a:avLst/>
          </a:prstGeom>
          <a:noFill/>
          <a:ln>
            <a:noFill/>
          </a:ln>
        </p:spPr>
      </p:pic>
    </p:spTree>
    <p:extLst>
      <p:ext uri="{BB962C8B-B14F-4D97-AF65-F5344CB8AC3E}">
        <p14:creationId xmlns:p14="http://schemas.microsoft.com/office/powerpoint/2010/main" val="17133242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0C36633-9710-0344-8649-6EA8379EEAEE}"/>
              </a:ext>
            </a:extLst>
          </p:cNvPr>
          <p:cNvSpPr>
            <a:spLocks noGrp="1"/>
          </p:cNvSpPr>
          <p:nvPr>
            <p:ph type="ctrTitle"/>
          </p:nvPr>
        </p:nvSpPr>
        <p:spPr>
          <a:xfrm>
            <a:off x="202205" y="827342"/>
            <a:ext cx="10498034" cy="991445"/>
          </a:xfrm>
        </p:spPr>
        <p:txBody>
          <a:bodyPr>
            <a:noAutofit/>
          </a:bodyPr>
          <a:lstStyle/>
          <a:p>
            <a:pPr algn="l"/>
            <a:r>
              <a:rPr lang="tr-TR" sz="3600" b="1" dirty="0" smtClean="0">
                <a:solidFill>
                  <a:srgbClr val="002060"/>
                </a:solidFill>
              </a:rPr>
              <a:t>Aday </a:t>
            </a:r>
            <a:r>
              <a:rPr lang="tr-TR" sz="3600" b="1" dirty="0">
                <a:solidFill>
                  <a:srgbClr val="002060"/>
                </a:solidFill>
              </a:rPr>
              <a:t>Öğrencilere Yönelik Çalışmalar (Gelişim Akademisi)</a:t>
            </a:r>
          </a:p>
        </p:txBody>
      </p:sp>
      <p:pic>
        <p:nvPicPr>
          <p:cNvPr id="4" name="Google Shape;313;p29" descr="logo, yazı tipi, simge, sembol, daire içeren bir resim&#10;&#10;Açıklama otomatik olarak oluşturuldu">
            <a:extLst>
              <a:ext uri="{FF2B5EF4-FFF2-40B4-BE49-F238E27FC236}">
                <a16:creationId xmlns:a16="http://schemas.microsoft.com/office/drawing/2014/main" id="{78D5BD4C-83B5-E64A-B91F-181073590A9B}"/>
              </a:ext>
            </a:extLst>
          </p:cNvPr>
          <p:cNvPicPr preferRelativeResize="0"/>
          <p:nvPr/>
        </p:nvPicPr>
        <p:blipFill rotWithShape="1">
          <a:blip r:embed="rId2">
            <a:alphaModFix/>
          </a:blip>
          <a:srcRect/>
          <a:stretch/>
        </p:blipFill>
        <p:spPr>
          <a:xfrm>
            <a:off x="9529763" y="0"/>
            <a:ext cx="2534917" cy="1323065"/>
          </a:xfrm>
          <a:prstGeom prst="rect">
            <a:avLst/>
          </a:prstGeom>
          <a:noFill/>
          <a:ln>
            <a:noFill/>
          </a:ln>
        </p:spPr>
      </p:pic>
      <p:sp>
        <p:nvSpPr>
          <p:cNvPr id="3" name="Dikdörtgen 2"/>
          <p:cNvSpPr/>
          <p:nvPr/>
        </p:nvSpPr>
        <p:spPr>
          <a:xfrm>
            <a:off x="793332" y="3244611"/>
            <a:ext cx="8941795" cy="2677656"/>
          </a:xfrm>
          <a:prstGeom prst="rect">
            <a:avLst/>
          </a:prstGeom>
        </p:spPr>
        <p:txBody>
          <a:bodyPr wrap="square">
            <a:spAutoFit/>
          </a:bodyPr>
          <a:lstStyle/>
          <a:p>
            <a:r>
              <a:rPr lang="tr-TR" sz="2400" dirty="0" smtClean="0"/>
              <a:t>*Lise </a:t>
            </a:r>
            <a:r>
              <a:rPr lang="tr-TR" sz="2400" dirty="0"/>
              <a:t>Ziyaretleri ve Tanıtım Seminerleri</a:t>
            </a:r>
            <a:br>
              <a:rPr lang="tr-TR" sz="2400" dirty="0"/>
            </a:br>
            <a:endParaRPr lang="tr-TR" sz="2400" dirty="0"/>
          </a:p>
          <a:p>
            <a:r>
              <a:rPr lang="tr-TR" sz="2400" dirty="0" smtClean="0"/>
              <a:t>*ÖZYES </a:t>
            </a:r>
            <a:r>
              <a:rPr lang="tr-TR" sz="2400" dirty="0"/>
              <a:t>Deneme Parkuru Uygulaması</a:t>
            </a:r>
            <a:br>
              <a:rPr lang="tr-TR" sz="2400" dirty="0"/>
            </a:br>
            <a:endParaRPr lang="tr-TR" sz="2400" dirty="0"/>
          </a:p>
          <a:p>
            <a:r>
              <a:rPr lang="tr-TR" sz="2400" dirty="0" smtClean="0"/>
              <a:t>*Dijital </a:t>
            </a:r>
            <a:r>
              <a:rPr lang="tr-TR" sz="2400" dirty="0"/>
              <a:t>Tanıtım ve Duyurular</a:t>
            </a:r>
          </a:p>
          <a:p>
            <a:endParaRPr lang="tr-TR" sz="2400" dirty="0"/>
          </a:p>
          <a:p>
            <a:r>
              <a:rPr lang="tr-TR" sz="2400" dirty="0" smtClean="0"/>
              <a:t>*Engelli </a:t>
            </a:r>
            <a:r>
              <a:rPr lang="tr-TR" sz="2400" dirty="0"/>
              <a:t>Öğrenci Aileleri İletişimi ve Koordinasyonu</a:t>
            </a:r>
          </a:p>
        </p:txBody>
      </p:sp>
      <p:sp>
        <p:nvSpPr>
          <p:cNvPr id="5" name="Dikdörtgen 4"/>
          <p:cNvSpPr/>
          <p:nvPr/>
        </p:nvSpPr>
        <p:spPr>
          <a:xfrm>
            <a:off x="602247" y="2347033"/>
            <a:ext cx="6310382" cy="461665"/>
          </a:xfrm>
          <a:prstGeom prst="rect">
            <a:avLst/>
          </a:prstGeom>
        </p:spPr>
        <p:txBody>
          <a:bodyPr wrap="none">
            <a:spAutoFit/>
          </a:bodyPr>
          <a:lstStyle/>
          <a:p>
            <a:r>
              <a:rPr lang="tr-TR" sz="2400" b="1" dirty="0"/>
              <a:t>Öğrenci ve Ailelere Yönelik Planlanan Çalışmalar</a:t>
            </a:r>
          </a:p>
        </p:txBody>
      </p:sp>
    </p:spTree>
    <p:extLst>
      <p:ext uri="{BB962C8B-B14F-4D97-AF65-F5344CB8AC3E}">
        <p14:creationId xmlns:p14="http://schemas.microsoft.com/office/powerpoint/2010/main" val="31570424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0C36633-9710-0344-8649-6EA8379EEAEE}"/>
              </a:ext>
            </a:extLst>
          </p:cNvPr>
          <p:cNvSpPr>
            <a:spLocks noGrp="1"/>
          </p:cNvSpPr>
          <p:nvPr>
            <p:ph type="ctrTitle"/>
          </p:nvPr>
        </p:nvSpPr>
        <p:spPr>
          <a:xfrm>
            <a:off x="385763" y="0"/>
            <a:ext cx="9144000" cy="991445"/>
          </a:xfrm>
        </p:spPr>
        <p:txBody>
          <a:bodyPr>
            <a:noAutofit/>
          </a:bodyPr>
          <a:lstStyle/>
          <a:p>
            <a:pPr algn="l"/>
            <a:r>
              <a:rPr lang="tr-TR" sz="3600" b="1" dirty="0" smtClean="0">
                <a:solidFill>
                  <a:srgbClr val="002060"/>
                </a:solidFill>
              </a:rPr>
              <a:t>Fakülte </a:t>
            </a:r>
            <a:r>
              <a:rPr lang="tr-TR" sz="3600" b="1" dirty="0">
                <a:solidFill>
                  <a:srgbClr val="002060"/>
                </a:solidFill>
              </a:rPr>
              <a:t>Web Sayfası Güncellik Durumu (TR–EN)</a:t>
            </a:r>
          </a:p>
        </p:txBody>
      </p:sp>
      <p:pic>
        <p:nvPicPr>
          <p:cNvPr id="4" name="Google Shape;313;p29" descr="logo, yazı tipi, simge, sembol, daire içeren bir resim&#10;&#10;Açıklama otomatik olarak oluşturuldu">
            <a:extLst>
              <a:ext uri="{FF2B5EF4-FFF2-40B4-BE49-F238E27FC236}">
                <a16:creationId xmlns:a16="http://schemas.microsoft.com/office/drawing/2014/main" id="{4FC53512-284A-5246-A4E1-77DC3828D971}"/>
              </a:ext>
            </a:extLst>
          </p:cNvPr>
          <p:cNvPicPr preferRelativeResize="0"/>
          <p:nvPr/>
        </p:nvPicPr>
        <p:blipFill rotWithShape="1">
          <a:blip r:embed="rId2">
            <a:alphaModFix/>
          </a:blip>
          <a:srcRect/>
          <a:stretch/>
        </p:blipFill>
        <p:spPr>
          <a:xfrm>
            <a:off x="9529763" y="0"/>
            <a:ext cx="2534917" cy="1323065"/>
          </a:xfrm>
          <a:prstGeom prst="rect">
            <a:avLst/>
          </a:prstGeom>
          <a:noFill/>
          <a:ln>
            <a:noFill/>
          </a:ln>
        </p:spPr>
      </p:pic>
    </p:spTree>
    <p:extLst>
      <p:ext uri="{BB962C8B-B14F-4D97-AF65-F5344CB8AC3E}">
        <p14:creationId xmlns:p14="http://schemas.microsoft.com/office/powerpoint/2010/main" val="21900185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0C36633-9710-0344-8649-6EA8379EEAEE}"/>
              </a:ext>
            </a:extLst>
          </p:cNvPr>
          <p:cNvSpPr>
            <a:spLocks noGrp="1"/>
          </p:cNvSpPr>
          <p:nvPr>
            <p:ph type="ctrTitle"/>
          </p:nvPr>
        </p:nvSpPr>
        <p:spPr>
          <a:xfrm>
            <a:off x="385763" y="0"/>
            <a:ext cx="9144000" cy="991445"/>
          </a:xfrm>
        </p:spPr>
        <p:txBody>
          <a:bodyPr>
            <a:noAutofit/>
          </a:bodyPr>
          <a:lstStyle/>
          <a:p>
            <a:pPr algn="l"/>
            <a:r>
              <a:rPr lang="tr-TR" sz="4000" b="1" dirty="0" smtClean="0">
                <a:solidFill>
                  <a:srgbClr val="002060"/>
                </a:solidFill>
              </a:rPr>
              <a:t>Üniversite </a:t>
            </a:r>
            <a:r>
              <a:rPr lang="tr-TR" sz="4000" b="1" dirty="0">
                <a:solidFill>
                  <a:srgbClr val="002060"/>
                </a:solidFill>
              </a:rPr>
              <a:t>Tanıtımı İçin Dış Paydaş Etkinlikleri</a:t>
            </a:r>
          </a:p>
        </p:txBody>
      </p:sp>
      <p:sp>
        <p:nvSpPr>
          <p:cNvPr id="3" name="Alt Başlık 2">
            <a:extLst>
              <a:ext uri="{FF2B5EF4-FFF2-40B4-BE49-F238E27FC236}">
                <a16:creationId xmlns:a16="http://schemas.microsoft.com/office/drawing/2014/main" id="{F2C8EF8E-0751-AA4C-A837-173970D52888}"/>
              </a:ext>
            </a:extLst>
          </p:cNvPr>
          <p:cNvSpPr>
            <a:spLocks noGrp="1"/>
          </p:cNvSpPr>
          <p:nvPr>
            <p:ph type="subTitle" idx="1"/>
          </p:nvPr>
        </p:nvSpPr>
        <p:spPr>
          <a:xfrm>
            <a:off x="351674" y="1407126"/>
            <a:ext cx="11488652" cy="4661166"/>
          </a:xfrm>
        </p:spPr>
        <p:txBody>
          <a:bodyPr>
            <a:noAutofit/>
          </a:bodyPr>
          <a:lstStyle/>
          <a:p>
            <a:pPr algn="l">
              <a:buFont typeface="Arial" panose="020B0604020202020204" pitchFamily="34" charset="0"/>
              <a:buChar char="•"/>
            </a:pPr>
            <a:endParaRPr lang="tr-TR" sz="2000" b="1" dirty="0" smtClean="0"/>
          </a:p>
          <a:p>
            <a:pPr algn="l">
              <a:buFont typeface="Arial" panose="020B0604020202020204" pitchFamily="34" charset="0"/>
              <a:buChar char="•"/>
            </a:pPr>
            <a:r>
              <a:rPr lang="tr-TR" sz="2800" b="1" dirty="0" smtClean="0"/>
              <a:t>Spor </a:t>
            </a:r>
            <a:r>
              <a:rPr lang="tr-TR" sz="2800" b="1" dirty="0"/>
              <a:t>Liselerinde Eğitim ve Tanıtım </a:t>
            </a:r>
            <a:r>
              <a:rPr lang="tr-TR" sz="2800" b="1" dirty="0" smtClean="0"/>
              <a:t>Konferansları</a:t>
            </a:r>
          </a:p>
          <a:p>
            <a:pPr algn="l">
              <a:buFont typeface="Arial" panose="020B0604020202020204" pitchFamily="34" charset="0"/>
              <a:buChar char="•"/>
            </a:pPr>
            <a:endParaRPr lang="tr-TR" sz="2800" b="1" dirty="0" smtClean="0"/>
          </a:p>
          <a:p>
            <a:pPr algn="l">
              <a:buFont typeface="Arial" panose="020B0604020202020204" pitchFamily="34" charset="0"/>
              <a:buChar char="•"/>
            </a:pPr>
            <a:r>
              <a:rPr lang="tr-TR" sz="2800" b="1" dirty="0" smtClean="0"/>
              <a:t>Sektör ile Eğitim </a:t>
            </a:r>
            <a:r>
              <a:rPr lang="tr-TR" sz="2800" b="1" dirty="0"/>
              <a:t>İş </a:t>
            </a:r>
            <a:r>
              <a:rPr lang="tr-TR" sz="2800" b="1" dirty="0" smtClean="0"/>
              <a:t>Birlikleri</a:t>
            </a:r>
            <a:r>
              <a:rPr lang="tr-TR" sz="2800" dirty="0"/>
              <a:t/>
            </a:r>
            <a:br>
              <a:rPr lang="tr-TR" sz="2800" dirty="0"/>
            </a:br>
            <a:endParaRPr lang="tr-TR" sz="2800" dirty="0"/>
          </a:p>
        </p:txBody>
      </p:sp>
      <p:pic>
        <p:nvPicPr>
          <p:cNvPr id="4" name="Google Shape;313;p29" descr="logo, yazı tipi, simge, sembol, daire içeren bir resim&#10;&#10;Açıklama otomatik olarak oluşturuldu">
            <a:extLst>
              <a:ext uri="{FF2B5EF4-FFF2-40B4-BE49-F238E27FC236}">
                <a16:creationId xmlns:a16="http://schemas.microsoft.com/office/drawing/2014/main" id="{442CFFEF-15AA-DD45-9623-BD1DF1EA8BF3}"/>
              </a:ext>
            </a:extLst>
          </p:cNvPr>
          <p:cNvPicPr preferRelativeResize="0"/>
          <p:nvPr/>
        </p:nvPicPr>
        <p:blipFill rotWithShape="1">
          <a:blip r:embed="rId2">
            <a:alphaModFix/>
          </a:blip>
          <a:srcRect/>
          <a:stretch/>
        </p:blipFill>
        <p:spPr>
          <a:xfrm>
            <a:off x="9529763" y="0"/>
            <a:ext cx="2534917" cy="1323065"/>
          </a:xfrm>
          <a:prstGeom prst="rect">
            <a:avLst/>
          </a:prstGeom>
          <a:noFill/>
          <a:ln>
            <a:noFill/>
          </a:ln>
        </p:spPr>
      </p:pic>
    </p:spTree>
    <p:extLst>
      <p:ext uri="{BB962C8B-B14F-4D97-AF65-F5344CB8AC3E}">
        <p14:creationId xmlns:p14="http://schemas.microsoft.com/office/powerpoint/2010/main" val="26557476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0C36633-9710-0344-8649-6EA8379EEAEE}"/>
              </a:ext>
            </a:extLst>
          </p:cNvPr>
          <p:cNvSpPr>
            <a:spLocks noGrp="1"/>
          </p:cNvSpPr>
          <p:nvPr>
            <p:ph type="ctrTitle"/>
          </p:nvPr>
        </p:nvSpPr>
        <p:spPr>
          <a:xfrm>
            <a:off x="280254" y="661532"/>
            <a:ext cx="9945199" cy="991445"/>
          </a:xfrm>
        </p:spPr>
        <p:txBody>
          <a:bodyPr>
            <a:noAutofit/>
          </a:bodyPr>
          <a:lstStyle/>
          <a:p>
            <a:pPr algn="l"/>
            <a:r>
              <a:rPr lang="tr-TR" sz="3600" b="1" dirty="0" smtClean="0">
                <a:solidFill>
                  <a:srgbClr val="002060"/>
                </a:solidFill>
              </a:rPr>
              <a:t>Akademik </a:t>
            </a:r>
            <a:r>
              <a:rPr lang="tr-TR" sz="3600" b="1" dirty="0">
                <a:solidFill>
                  <a:srgbClr val="002060"/>
                </a:solidFill>
              </a:rPr>
              <a:t>Personel Performans Değerlendirme Süreci</a:t>
            </a:r>
          </a:p>
        </p:txBody>
      </p:sp>
      <p:pic>
        <p:nvPicPr>
          <p:cNvPr id="4" name="Google Shape;313;p29" descr="logo, yazı tipi, simge, sembol, daire içeren bir resim&#10;&#10;Açıklama otomatik olarak oluşturuldu">
            <a:extLst>
              <a:ext uri="{FF2B5EF4-FFF2-40B4-BE49-F238E27FC236}">
                <a16:creationId xmlns:a16="http://schemas.microsoft.com/office/drawing/2014/main" id="{5F826D11-3794-4348-9ABD-B4FF82514C34}"/>
              </a:ext>
            </a:extLst>
          </p:cNvPr>
          <p:cNvPicPr preferRelativeResize="0"/>
          <p:nvPr/>
        </p:nvPicPr>
        <p:blipFill rotWithShape="1">
          <a:blip r:embed="rId2">
            <a:alphaModFix/>
          </a:blip>
          <a:srcRect/>
          <a:stretch/>
        </p:blipFill>
        <p:spPr>
          <a:xfrm>
            <a:off x="9529763" y="0"/>
            <a:ext cx="2534917" cy="1323065"/>
          </a:xfrm>
          <a:prstGeom prst="rect">
            <a:avLst/>
          </a:prstGeom>
          <a:noFill/>
          <a:ln>
            <a:noFill/>
          </a:ln>
        </p:spPr>
      </p:pic>
      <p:sp>
        <p:nvSpPr>
          <p:cNvPr id="6" name="Metin kutusu 5">
            <a:extLst>
              <a:ext uri="{FF2B5EF4-FFF2-40B4-BE49-F238E27FC236}">
                <a16:creationId xmlns:a16="http://schemas.microsoft.com/office/drawing/2014/main" id="{FFAA0C9D-2F44-F04A-9640-176E7C765CC2}"/>
              </a:ext>
            </a:extLst>
          </p:cNvPr>
          <p:cNvSpPr txBox="1"/>
          <p:nvPr/>
        </p:nvSpPr>
        <p:spPr>
          <a:xfrm>
            <a:off x="452928" y="1639084"/>
            <a:ext cx="11840326" cy="3108543"/>
          </a:xfrm>
          <a:prstGeom prst="rect">
            <a:avLst/>
          </a:prstGeom>
          <a:noFill/>
        </p:spPr>
        <p:txBody>
          <a:bodyPr wrap="square" numCol="1">
            <a:spAutoFit/>
          </a:bodyPr>
          <a:lstStyle/>
          <a:p>
            <a:pPr algn="l"/>
            <a:endParaRPr lang="tr-TR" sz="2800" b="1" dirty="0"/>
          </a:p>
          <a:p>
            <a:pPr algn="l"/>
            <a:r>
              <a:rPr lang="tr-TR" sz="2800" b="1" dirty="0"/>
              <a:t>Genel Durum:</a:t>
            </a:r>
            <a:endParaRPr lang="tr-TR" sz="2800" dirty="0"/>
          </a:p>
          <a:p>
            <a:pPr algn="l">
              <a:buFont typeface="Arial" panose="020B0604020202020204" pitchFamily="34" charset="0"/>
              <a:buChar char="•"/>
            </a:pPr>
            <a:r>
              <a:rPr lang="tr-TR" sz="2800" dirty="0"/>
              <a:t>AVESİS </a:t>
            </a:r>
            <a:r>
              <a:rPr lang="tr-TR" sz="2800" dirty="0" smtClean="0"/>
              <a:t>kullanımı</a:t>
            </a:r>
          </a:p>
          <a:p>
            <a:pPr algn="l">
              <a:buFont typeface="Arial" panose="020B0604020202020204" pitchFamily="34" charset="0"/>
              <a:buChar char="•"/>
            </a:pPr>
            <a:r>
              <a:rPr lang="tr-TR" sz="2800" dirty="0" smtClean="0"/>
              <a:t>Akademik performans değerlendirme</a:t>
            </a:r>
          </a:p>
          <a:p>
            <a:pPr algn="l">
              <a:buFont typeface="Arial" panose="020B0604020202020204" pitchFamily="34" charset="0"/>
              <a:buChar char="•"/>
            </a:pPr>
            <a:r>
              <a:rPr lang="tr-TR" sz="2800" dirty="0" smtClean="0"/>
              <a:t>Devam </a:t>
            </a:r>
            <a:r>
              <a:rPr lang="tr-TR" sz="2800" dirty="0"/>
              <a:t>ve ders </a:t>
            </a:r>
            <a:r>
              <a:rPr lang="tr-TR" sz="2800" dirty="0" smtClean="0"/>
              <a:t>uygulamaları</a:t>
            </a:r>
          </a:p>
          <a:p>
            <a:pPr algn="l">
              <a:buFont typeface="Arial" panose="020B0604020202020204" pitchFamily="34" charset="0"/>
              <a:buChar char="•"/>
            </a:pPr>
            <a:r>
              <a:rPr lang="tr-TR" sz="2800" dirty="0" smtClean="0"/>
              <a:t>Yıllık </a:t>
            </a:r>
            <a:r>
              <a:rPr lang="tr-TR" sz="2800" dirty="0"/>
              <a:t>izin süreçleri </a:t>
            </a:r>
            <a:endParaRPr lang="tr-TR" sz="2800" dirty="0" smtClean="0"/>
          </a:p>
          <a:p>
            <a:pPr algn="l">
              <a:buFont typeface="Arial" panose="020B0604020202020204" pitchFamily="34" charset="0"/>
              <a:buChar char="•"/>
            </a:pPr>
            <a:r>
              <a:rPr lang="tr-TR" sz="2800" dirty="0" smtClean="0"/>
              <a:t>Akademik </a:t>
            </a:r>
            <a:r>
              <a:rPr lang="tr-TR" sz="2800" dirty="0"/>
              <a:t>memnuniyet anketleri </a:t>
            </a:r>
            <a:endParaRPr lang="tr-TR" sz="2800" dirty="0" smtClean="0"/>
          </a:p>
        </p:txBody>
      </p:sp>
    </p:spTree>
    <p:extLst>
      <p:ext uri="{BB962C8B-B14F-4D97-AF65-F5344CB8AC3E}">
        <p14:creationId xmlns:p14="http://schemas.microsoft.com/office/powerpoint/2010/main" val="21879566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0C36633-9710-0344-8649-6EA8379EEAEE}"/>
              </a:ext>
            </a:extLst>
          </p:cNvPr>
          <p:cNvSpPr>
            <a:spLocks noGrp="1"/>
          </p:cNvSpPr>
          <p:nvPr>
            <p:ph type="ctrTitle"/>
          </p:nvPr>
        </p:nvSpPr>
        <p:spPr>
          <a:xfrm>
            <a:off x="351674" y="749432"/>
            <a:ext cx="10507907" cy="991445"/>
          </a:xfrm>
        </p:spPr>
        <p:txBody>
          <a:bodyPr>
            <a:noAutofit/>
          </a:bodyPr>
          <a:lstStyle/>
          <a:p>
            <a:pPr algn="l"/>
            <a:r>
              <a:rPr lang="tr-TR" sz="4400" b="1" dirty="0" smtClean="0">
                <a:solidFill>
                  <a:srgbClr val="002060"/>
                </a:solidFill>
              </a:rPr>
              <a:t>Markalı </a:t>
            </a:r>
            <a:r>
              <a:rPr lang="tr-TR" sz="4400" b="1" dirty="0">
                <a:solidFill>
                  <a:srgbClr val="002060"/>
                </a:solidFill>
              </a:rPr>
              <a:t>Dersler ve Sektör Temsilcisi Katılımları</a:t>
            </a:r>
          </a:p>
        </p:txBody>
      </p:sp>
      <p:sp>
        <p:nvSpPr>
          <p:cNvPr id="3" name="Alt Başlık 2">
            <a:extLst>
              <a:ext uri="{FF2B5EF4-FFF2-40B4-BE49-F238E27FC236}">
                <a16:creationId xmlns:a16="http://schemas.microsoft.com/office/drawing/2014/main" id="{F2C8EF8E-0751-AA4C-A837-173970D52888}"/>
              </a:ext>
            </a:extLst>
          </p:cNvPr>
          <p:cNvSpPr>
            <a:spLocks noGrp="1"/>
          </p:cNvSpPr>
          <p:nvPr>
            <p:ph type="subTitle" idx="1"/>
          </p:nvPr>
        </p:nvSpPr>
        <p:spPr>
          <a:xfrm>
            <a:off x="351674" y="1934308"/>
            <a:ext cx="11488652" cy="4923692"/>
          </a:xfrm>
        </p:spPr>
        <p:txBody>
          <a:bodyPr>
            <a:noAutofit/>
          </a:bodyPr>
          <a:lstStyle/>
          <a:p>
            <a:pPr algn="l"/>
            <a:r>
              <a:rPr lang="tr-TR" dirty="0" smtClean="0"/>
              <a:t>Derslere sektörden katılımılar davet etmek.</a:t>
            </a:r>
            <a:endParaRPr lang="tr-TR" dirty="0"/>
          </a:p>
          <a:p>
            <a:pPr algn="l"/>
            <a:endParaRPr lang="tr-TR" sz="1800" dirty="0"/>
          </a:p>
        </p:txBody>
      </p:sp>
      <p:pic>
        <p:nvPicPr>
          <p:cNvPr id="4" name="Google Shape;313;p29" descr="logo, yazı tipi, simge, sembol, daire içeren bir resim&#10;&#10;Açıklama otomatik olarak oluşturuldu">
            <a:extLst>
              <a:ext uri="{FF2B5EF4-FFF2-40B4-BE49-F238E27FC236}">
                <a16:creationId xmlns:a16="http://schemas.microsoft.com/office/drawing/2014/main" id="{35FC08C4-012A-CB47-86AB-9C31520EECE3}"/>
              </a:ext>
            </a:extLst>
          </p:cNvPr>
          <p:cNvPicPr preferRelativeResize="0"/>
          <p:nvPr/>
        </p:nvPicPr>
        <p:blipFill rotWithShape="1">
          <a:blip r:embed="rId2">
            <a:alphaModFix/>
          </a:blip>
          <a:srcRect/>
          <a:stretch/>
        </p:blipFill>
        <p:spPr>
          <a:xfrm>
            <a:off x="9529763" y="0"/>
            <a:ext cx="2534917" cy="1323065"/>
          </a:xfrm>
          <a:prstGeom prst="rect">
            <a:avLst/>
          </a:prstGeom>
          <a:noFill/>
          <a:ln>
            <a:noFill/>
          </a:ln>
        </p:spPr>
      </p:pic>
    </p:spTree>
    <p:extLst>
      <p:ext uri="{BB962C8B-B14F-4D97-AF65-F5344CB8AC3E}">
        <p14:creationId xmlns:p14="http://schemas.microsoft.com/office/powerpoint/2010/main" val="5532623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0C36633-9710-0344-8649-6EA8379EEAEE}"/>
              </a:ext>
            </a:extLst>
          </p:cNvPr>
          <p:cNvSpPr>
            <a:spLocks noGrp="1"/>
          </p:cNvSpPr>
          <p:nvPr>
            <p:ph type="ctrTitle"/>
          </p:nvPr>
        </p:nvSpPr>
        <p:spPr>
          <a:xfrm>
            <a:off x="306632" y="313460"/>
            <a:ext cx="9531960" cy="907159"/>
          </a:xfrm>
        </p:spPr>
        <p:txBody>
          <a:bodyPr>
            <a:noAutofit/>
          </a:bodyPr>
          <a:lstStyle/>
          <a:p>
            <a:pPr algn="just"/>
            <a:r>
              <a:rPr lang="tr-TR" sz="3600" b="1" dirty="0" smtClean="0">
                <a:solidFill>
                  <a:srgbClr val="002060"/>
                </a:solidFill>
              </a:rPr>
              <a:t>Fakültenin </a:t>
            </a:r>
            <a:r>
              <a:rPr lang="tr-TR" sz="3600" b="1" dirty="0">
                <a:solidFill>
                  <a:srgbClr val="002060"/>
                </a:solidFill>
              </a:rPr>
              <a:t>5 Yıllık Konumlandırma ve Hedef Vizyonu</a:t>
            </a:r>
          </a:p>
        </p:txBody>
      </p:sp>
      <p:sp>
        <p:nvSpPr>
          <p:cNvPr id="3" name="Alt Başlık 2">
            <a:extLst>
              <a:ext uri="{FF2B5EF4-FFF2-40B4-BE49-F238E27FC236}">
                <a16:creationId xmlns:a16="http://schemas.microsoft.com/office/drawing/2014/main" id="{F2C8EF8E-0751-AA4C-A837-173970D52888}"/>
              </a:ext>
            </a:extLst>
          </p:cNvPr>
          <p:cNvSpPr>
            <a:spLocks noGrp="1"/>
          </p:cNvSpPr>
          <p:nvPr>
            <p:ph type="subTitle" idx="1"/>
          </p:nvPr>
        </p:nvSpPr>
        <p:spPr>
          <a:xfrm>
            <a:off x="406545" y="1323063"/>
            <a:ext cx="11162370" cy="5855621"/>
          </a:xfrm>
        </p:spPr>
        <p:txBody>
          <a:bodyPr>
            <a:noAutofit/>
          </a:bodyPr>
          <a:lstStyle/>
          <a:p>
            <a:pPr algn="l"/>
            <a:r>
              <a:rPr lang="tr-TR" sz="1800" b="1" dirty="0" smtClean="0"/>
              <a:t>Stratejik </a:t>
            </a:r>
            <a:r>
              <a:rPr lang="tr-TR" sz="1800" b="1" dirty="0"/>
              <a:t>Amaçlar ve Hedefler</a:t>
            </a:r>
          </a:p>
          <a:p>
            <a:pPr algn="l"/>
            <a:r>
              <a:rPr lang="tr-TR" sz="1800" dirty="0"/>
              <a:t>Amaç 1: Akademik kaliteyi ve araştırma kapasitesini artırmak.</a:t>
            </a:r>
          </a:p>
          <a:p>
            <a:pPr algn="l"/>
            <a:r>
              <a:rPr lang="tr-TR" sz="1800" dirty="0"/>
              <a:t>Hedef 1.1: Nitelikli yayın ve proje sayısını artırmak.</a:t>
            </a:r>
          </a:p>
          <a:p>
            <a:pPr algn="l"/>
            <a:r>
              <a:rPr lang="tr-TR" sz="1800" dirty="0"/>
              <a:t>Hedef 1.2: Lisansüstü eğitim kalitesini güçlendirmek.</a:t>
            </a:r>
          </a:p>
          <a:p>
            <a:pPr algn="l"/>
            <a:r>
              <a:rPr lang="tr-TR" sz="1800" dirty="0"/>
              <a:t>Amaç 2: </a:t>
            </a:r>
            <a:r>
              <a:rPr lang="tr-TR" sz="1800" dirty="0" smtClean="0"/>
              <a:t>Eğitim-öğretimde çekirdek müfredat programlarına geçilmesi ile öğretimde </a:t>
            </a:r>
            <a:r>
              <a:rPr lang="tr-TR" sz="1800" dirty="0"/>
              <a:t>etkililik ve öğrenci memnuniyetini yükseltmek.</a:t>
            </a:r>
          </a:p>
          <a:p>
            <a:pPr algn="l"/>
            <a:r>
              <a:rPr lang="tr-TR" sz="1800" dirty="0"/>
              <a:t>Hedef 2.1: Program çıktıları ve öğrenme kazanımlarını iyileştirmek.</a:t>
            </a:r>
          </a:p>
          <a:p>
            <a:pPr algn="l"/>
            <a:r>
              <a:rPr lang="tr-TR" sz="1800" dirty="0"/>
              <a:t>Hedef 2.2: Uygulama ve saha odaklı eğitimi yaygınlaştırmak.</a:t>
            </a:r>
          </a:p>
          <a:p>
            <a:pPr algn="l"/>
            <a:r>
              <a:rPr lang="tr-TR" sz="1800" dirty="0"/>
              <a:t>Amaç 3: Kurumsal kapasite ve yönetişimi güçlendirmek.</a:t>
            </a:r>
          </a:p>
          <a:p>
            <a:pPr algn="l"/>
            <a:r>
              <a:rPr lang="tr-TR" sz="1800" dirty="0"/>
              <a:t>Hedef 3.1: Dijitalleşme ve süreç iyileştirme.</a:t>
            </a:r>
          </a:p>
          <a:p>
            <a:pPr algn="l"/>
            <a:r>
              <a:rPr lang="tr-TR" sz="1800" dirty="0"/>
              <a:t>Hedef 3.2: İnsan kaynağı gelişimi ve performans yönetimi.</a:t>
            </a:r>
          </a:p>
        </p:txBody>
      </p:sp>
      <p:pic>
        <p:nvPicPr>
          <p:cNvPr id="4" name="Google Shape;313;p29" descr="logo, yazı tipi, simge, sembol, daire içeren bir resim&#10;&#10;Açıklama otomatik olarak oluşturuldu">
            <a:extLst>
              <a:ext uri="{FF2B5EF4-FFF2-40B4-BE49-F238E27FC236}">
                <a16:creationId xmlns:a16="http://schemas.microsoft.com/office/drawing/2014/main" id="{296EB85E-5E75-9942-B5E0-4B3E28631310}"/>
              </a:ext>
            </a:extLst>
          </p:cNvPr>
          <p:cNvPicPr preferRelativeResize="0"/>
          <p:nvPr/>
        </p:nvPicPr>
        <p:blipFill rotWithShape="1">
          <a:blip r:embed="rId2">
            <a:alphaModFix/>
          </a:blip>
          <a:srcRect/>
          <a:stretch/>
        </p:blipFill>
        <p:spPr>
          <a:xfrm>
            <a:off x="9529763" y="0"/>
            <a:ext cx="2534917" cy="1323065"/>
          </a:xfrm>
          <a:prstGeom prst="rect">
            <a:avLst/>
          </a:prstGeom>
          <a:noFill/>
          <a:ln>
            <a:noFill/>
          </a:ln>
        </p:spPr>
      </p:pic>
    </p:spTree>
    <p:extLst>
      <p:ext uri="{BB962C8B-B14F-4D97-AF65-F5344CB8AC3E}">
        <p14:creationId xmlns:p14="http://schemas.microsoft.com/office/powerpoint/2010/main" val="322226347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0C36633-9710-0344-8649-6EA8379EEAEE}"/>
              </a:ext>
            </a:extLst>
          </p:cNvPr>
          <p:cNvSpPr>
            <a:spLocks noGrp="1"/>
          </p:cNvSpPr>
          <p:nvPr>
            <p:ph type="ctrTitle"/>
          </p:nvPr>
        </p:nvSpPr>
        <p:spPr>
          <a:xfrm>
            <a:off x="385763" y="294365"/>
            <a:ext cx="9144000" cy="991445"/>
          </a:xfrm>
        </p:spPr>
        <p:txBody>
          <a:bodyPr>
            <a:noAutofit/>
          </a:bodyPr>
          <a:lstStyle/>
          <a:p>
            <a:pPr algn="l"/>
            <a:r>
              <a:rPr lang="tr-TR" sz="4400" b="1" dirty="0" smtClean="0">
                <a:solidFill>
                  <a:srgbClr val="002060"/>
                </a:solidFill>
              </a:rPr>
              <a:t>Bölüm </a:t>
            </a:r>
            <a:r>
              <a:rPr lang="tr-TR" sz="4400" b="1" dirty="0">
                <a:solidFill>
                  <a:srgbClr val="002060"/>
                </a:solidFill>
              </a:rPr>
              <a:t>Bazlı Ödev ve Proje Uygulamaları</a:t>
            </a:r>
          </a:p>
        </p:txBody>
      </p:sp>
      <p:pic>
        <p:nvPicPr>
          <p:cNvPr id="4" name="Google Shape;313;p29" descr="logo, yazı tipi, simge, sembol, daire içeren bir resim&#10;&#10;Açıklama otomatik olarak oluşturuldu">
            <a:extLst>
              <a:ext uri="{FF2B5EF4-FFF2-40B4-BE49-F238E27FC236}">
                <a16:creationId xmlns:a16="http://schemas.microsoft.com/office/drawing/2014/main" id="{E203ABD9-8358-9444-8F03-0CDE09901CCB}"/>
              </a:ext>
            </a:extLst>
          </p:cNvPr>
          <p:cNvPicPr preferRelativeResize="0"/>
          <p:nvPr/>
        </p:nvPicPr>
        <p:blipFill rotWithShape="1">
          <a:blip r:embed="rId2">
            <a:alphaModFix/>
          </a:blip>
          <a:srcRect/>
          <a:stretch/>
        </p:blipFill>
        <p:spPr>
          <a:xfrm>
            <a:off x="9529763" y="0"/>
            <a:ext cx="2534917" cy="1323065"/>
          </a:xfrm>
          <a:prstGeom prst="rect">
            <a:avLst/>
          </a:prstGeom>
          <a:noFill/>
          <a:ln>
            <a:noFill/>
          </a:ln>
        </p:spPr>
      </p:pic>
    </p:spTree>
    <p:extLst>
      <p:ext uri="{BB962C8B-B14F-4D97-AF65-F5344CB8AC3E}">
        <p14:creationId xmlns:p14="http://schemas.microsoft.com/office/powerpoint/2010/main" val="109895992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0C36633-9710-0344-8649-6EA8379EEAEE}"/>
              </a:ext>
            </a:extLst>
          </p:cNvPr>
          <p:cNvSpPr>
            <a:spLocks noGrp="1"/>
          </p:cNvSpPr>
          <p:nvPr>
            <p:ph type="ctrTitle"/>
          </p:nvPr>
        </p:nvSpPr>
        <p:spPr>
          <a:xfrm>
            <a:off x="385763" y="165809"/>
            <a:ext cx="9144000" cy="991445"/>
          </a:xfrm>
        </p:spPr>
        <p:txBody>
          <a:bodyPr>
            <a:noAutofit/>
          </a:bodyPr>
          <a:lstStyle/>
          <a:p>
            <a:pPr algn="l"/>
            <a:r>
              <a:rPr lang="tr-TR" sz="3600" b="1" dirty="0" smtClean="0">
                <a:solidFill>
                  <a:srgbClr val="002060"/>
                </a:solidFill>
              </a:rPr>
              <a:t>AB </a:t>
            </a:r>
            <a:r>
              <a:rPr lang="tr-TR" sz="3600" b="1" dirty="0">
                <a:solidFill>
                  <a:srgbClr val="002060"/>
                </a:solidFill>
              </a:rPr>
              <a:t>ve TÜBİTAK Projeleri (Yürütülen / Başvurulan)</a:t>
            </a:r>
          </a:p>
        </p:txBody>
      </p:sp>
      <p:sp>
        <p:nvSpPr>
          <p:cNvPr id="3" name="Alt Başlık 2">
            <a:extLst>
              <a:ext uri="{FF2B5EF4-FFF2-40B4-BE49-F238E27FC236}">
                <a16:creationId xmlns:a16="http://schemas.microsoft.com/office/drawing/2014/main" id="{F2C8EF8E-0751-AA4C-A837-173970D52888}"/>
              </a:ext>
            </a:extLst>
          </p:cNvPr>
          <p:cNvSpPr>
            <a:spLocks noGrp="1"/>
          </p:cNvSpPr>
          <p:nvPr>
            <p:ph type="subTitle" idx="1"/>
          </p:nvPr>
        </p:nvSpPr>
        <p:spPr>
          <a:xfrm>
            <a:off x="351674" y="1407125"/>
            <a:ext cx="11488652" cy="5450875"/>
          </a:xfrm>
        </p:spPr>
        <p:txBody>
          <a:bodyPr>
            <a:noAutofit/>
          </a:bodyPr>
          <a:lstStyle/>
          <a:p>
            <a:pPr algn="l"/>
            <a:r>
              <a:rPr lang="tr-TR" sz="1200" b="1" dirty="0"/>
              <a:t>TÜBİTAK 2209 A/B Öğrenci Araştırma Projeleri</a:t>
            </a:r>
          </a:p>
          <a:p>
            <a:pPr algn="l"/>
            <a:r>
              <a:rPr lang="tr-TR" sz="1200" dirty="0"/>
              <a:t>Spor Bilimleri Fakültesi öğretim elemanları danışmanlığında, öğrenciler tarafından yürütülen ve başvurusu yapılan projeler ağırlıklı olarak aşağıdaki temalarda yoğunlaşmaktadır:</a:t>
            </a:r>
          </a:p>
          <a:p>
            <a:pPr algn="l">
              <a:buFont typeface="Arial" panose="020B0604020202020204" pitchFamily="34" charset="0"/>
              <a:buChar char="•"/>
            </a:pPr>
            <a:r>
              <a:rPr lang="tr-TR" sz="1200" b="1" i="1" dirty="0"/>
              <a:t>Sürdürülebilirlik ve çevre duyarlılığı</a:t>
            </a:r>
            <a:endParaRPr lang="tr-TR" sz="1200" i="1" dirty="0"/>
          </a:p>
          <a:p>
            <a:pPr algn="l">
              <a:buFont typeface="Arial" panose="020B0604020202020204" pitchFamily="34" charset="0"/>
              <a:buChar char="•"/>
            </a:pPr>
            <a:r>
              <a:rPr lang="tr-TR" sz="1200" b="1" i="1" dirty="0"/>
              <a:t>Dijital rekreasyon, spor teknolojileri ve dijital girişimcilik</a:t>
            </a:r>
            <a:endParaRPr lang="tr-TR" sz="1200" i="1" dirty="0"/>
          </a:p>
          <a:p>
            <a:pPr algn="l">
              <a:buFont typeface="Arial" panose="020B0604020202020204" pitchFamily="34" charset="0"/>
              <a:buChar char="•"/>
            </a:pPr>
            <a:r>
              <a:rPr lang="tr-TR" sz="1200" b="1" i="1" dirty="0"/>
              <a:t>Psikolojik sağlamlık, öz-denetim, motivasyon ve performans</a:t>
            </a:r>
            <a:endParaRPr lang="tr-TR" sz="1200" i="1" dirty="0"/>
          </a:p>
          <a:p>
            <a:pPr algn="l">
              <a:buFont typeface="Arial" panose="020B0604020202020204" pitchFamily="34" charset="0"/>
              <a:buChar char="•"/>
            </a:pPr>
            <a:r>
              <a:rPr lang="tr-TR" sz="1200" b="1" i="1" dirty="0"/>
              <a:t>Kadınlar, çocuklar ve dezavantajlı gruplara yönelik spor temelli müdahaleler</a:t>
            </a:r>
            <a:endParaRPr lang="tr-TR" sz="1200" i="1" dirty="0"/>
          </a:p>
          <a:p>
            <a:pPr algn="l">
              <a:buFont typeface="Arial" panose="020B0604020202020204" pitchFamily="34" charset="0"/>
              <a:buChar char="•"/>
            </a:pPr>
            <a:r>
              <a:rPr lang="tr-TR" sz="1200" b="1" i="1" dirty="0"/>
              <a:t>Dijital sağlık, yaşam kalitesi ve fiziksel aktivite</a:t>
            </a:r>
            <a:endParaRPr lang="tr-TR" sz="1200" i="1" dirty="0"/>
          </a:p>
          <a:p>
            <a:pPr algn="l">
              <a:buFont typeface="Arial" panose="020B0604020202020204" pitchFamily="34" charset="0"/>
              <a:buChar char="•"/>
            </a:pPr>
            <a:r>
              <a:rPr lang="tr-TR" sz="1200" b="1" i="1" dirty="0"/>
              <a:t>Engelli bireylerin kampüs yaşamına katılımı</a:t>
            </a:r>
            <a:endParaRPr lang="tr-TR" sz="1200" i="1" dirty="0"/>
          </a:p>
          <a:p>
            <a:pPr algn="l">
              <a:buFont typeface="Arial" panose="020B0604020202020204" pitchFamily="34" charset="0"/>
              <a:buChar char="•"/>
            </a:pPr>
            <a:r>
              <a:rPr lang="tr-TR" sz="1200" b="1" i="1" dirty="0"/>
              <a:t>Yeşil spor ve sürdürülebilir yaşam tarzı</a:t>
            </a:r>
            <a:endParaRPr lang="tr-TR" sz="1200" i="1" dirty="0"/>
          </a:p>
          <a:p>
            <a:pPr algn="l"/>
            <a:r>
              <a:rPr lang="tr-TR" sz="1200" b="1" dirty="0"/>
              <a:t>Danışmanlık Yürüten Öğretim Elemanları</a:t>
            </a:r>
          </a:p>
          <a:p>
            <a:pPr algn="l">
              <a:buFont typeface="Arial" panose="020B0604020202020204" pitchFamily="34" charset="0"/>
              <a:buChar char="•"/>
            </a:pPr>
            <a:r>
              <a:rPr lang="tr-TR" sz="1200" dirty="0" err="1"/>
              <a:t>Öğr</a:t>
            </a:r>
            <a:r>
              <a:rPr lang="tr-TR" sz="1200" dirty="0"/>
              <a:t>. Gör. </a:t>
            </a:r>
            <a:r>
              <a:rPr lang="tr-TR" sz="1200" b="1" dirty="0"/>
              <a:t>Tekmil Sezen </a:t>
            </a:r>
            <a:r>
              <a:rPr lang="tr-TR" sz="1200" b="1" dirty="0" err="1"/>
              <a:t>Soyal</a:t>
            </a:r>
            <a:endParaRPr lang="tr-TR" sz="1200" dirty="0"/>
          </a:p>
          <a:p>
            <a:pPr algn="l">
              <a:buFont typeface="Arial" panose="020B0604020202020204" pitchFamily="34" charset="0"/>
              <a:buChar char="•"/>
            </a:pPr>
            <a:r>
              <a:rPr lang="tr-TR" sz="1200" dirty="0"/>
              <a:t>Dr. </a:t>
            </a:r>
            <a:r>
              <a:rPr lang="tr-TR" sz="1200" dirty="0" err="1"/>
              <a:t>Öğr</a:t>
            </a:r>
            <a:r>
              <a:rPr lang="tr-TR" sz="1200" dirty="0"/>
              <a:t>. Üyesi </a:t>
            </a:r>
            <a:r>
              <a:rPr lang="tr-TR" sz="1200" b="1" dirty="0"/>
              <a:t>Mahmut </a:t>
            </a:r>
            <a:r>
              <a:rPr lang="tr-TR" sz="1200" b="1" dirty="0" err="1"/>
              <a:t>Ulukan</a:t>
            </a:r>
            <a:endParaRPr lang="tr-TR" sz="1200" dirty="0"/>
          </a:p>
          <a:p>
            <a:pPr algn="l">
              <a:buFont typeface="Arial" panose="020B0604020202020204" pitchFamily="34" charset="0"/>
              <a:buChar char="•"/>
            </a:pPr>
            <a:r>
              <a:rPr lang="tr-TR" sz="1200" dirty="0"/>
              <a:t>Dr. </a:t>
            </a:r>
            <a:r>
              <a:rPr lang="tr-TR" sz="1200" dirty="0" err="1"/>
              <a:t>Öğr</a:t>
            </a:r>
            <a:r>
              <a:rPr lang="tr-TR" sz="1200" dirty="0"/>
              <a:t>. Üyesi </a:t>
            </a:r>
            <a:r>
              <a:rPr lang="tr-TR" sz="1200" b="1" dirty="0"/>
              <a:t>İrfan Kara</a:t>
            </a:r>
            <a:endParaRPr lang="tr-TR" sz="1200" dirty="0"/>
          </a:p>
          <a:p>
            <a:pPr algn="l">
              <a:buFont typeface="Arial" panose="020B0604020202020204" pitchFamily="34" charset="0"/>
              <a:buChar char="•"/>
            </a:pPr>
            <a:r>
              <a:rPr lang="tr-TR" sz="1200" dirty="0"/>
              <a:t>Dr. </a:t>
            </a:r>
            <a:r>
              <a:rPr lang="tr-TR" sz="1200" dirty="0" err="1"/>
              <a:t>Öğr</a:t>
            </a:r>
            <a:r>
              <a:rPr lang="tr-TR" sz="1200" dirty="0"/>
              <a:t>. Üyesi </a:t>
            </a:r>
            <a:r>
              <a:rPr lang="tr-TR" sz="1200" b="1" dirty="0"/>
              <a:t>Yunus Şahinler</a:t>
            </a:r>
            <a:endParaRPr lang="tr-TR" sz="1200" dirty="0"/>
          </a:p>
          <a:p>
            <a:pPr algn="l"/>
            <a:r>
              <a:rPr lang="tr-TR" sz="1200" b="1" dirty="0"/>
              <a:t>Genel Değerlendirme</a:t>
            </a:r>
          </a:p>
          <a:p>
            <a:pPr algn="l">
              <a:buFont typeface="Arial" panose="020B0604020202020204" pitchFamily="34" charset="0"/>
              <a:buChar char="•"/>
            </a:pPr>
            <a:r>
              <a:rPr lang="tr-TR" sz="1200" dirty="0"/>
              <a:t>Fakültemizde </a:t>
            </a:r>
            <a:r>
              <a:rPr lang="tr-TR" sz="1200" b="1" dirty="0"/>
              <a:t>öğrenci merkezli TÜBİTAK proje kültürü aktif olarak işletilmektedir</a:t>
            </a:r>
            <a:r>
              <a:rPr lang="tr-TR" sz="1200" dirty="0"/>
              <a:t>.</a:t>
            </a:r>
          </a:p>
          <a:p>
            <a:pPr algn="l">
              <a:buFont typeface="Arial" panose="020B0604020202020204" pitchFamily="34" charset="0"/>
              <a:buChar char="•"/>
            </a:pPr>
            <a:r>
              <a:rPr lang="tr-TR" sz="1200" dirty="0"/>
              <a:t>Öğretim elemanları, </a:t>
            </a:r>
            <a:r>
              <a:rPr lang="tr-TR" sz="1200" b="1" dirty="0"/>
              <a:t>danışman/yürütücü</a:t>
            </a:r>
            <a:r>
              <a:rPr lang="tr-TR" sz="1200" dirty="0"/>
              <a:t> rolüyle öğrencileri bilimsel araştırmaya teşvik etmektedir.</a:t>
            </a:r>
          </a:p>
          <a:p>
            <a:pPr algn="l">
              <a:buFont typeface="Arial" panose="020B0604020202020204" pitchFamily="34" charset="0"/>
              <a:buChar char="•"/>
            </a:pPr>
            <a:r>
              <a:rPr lang="tr-TR" sz="1200" dirty="0"/>
              <a:t>Projeler, üniversitenin </a:t>
            </a:r>
            <a:r>
              <a:rPr lang="tr-TR" sz="1200" b="1" dirty="0"/>
              <a:t>sürdürülebilirlik, toplumsal katkı ve dijitalleşme</a:t>
            </a:r>
            <a:r>
              <a:rPr lang="tr-TR" sz="1200" dirty="0"/>
              <a:t> vizyonu ile uyumludur.</a:t>
            </a:r>
          </a:p>
        </p:txBody>
      </p:sp>
      <p:pic>
        <p:nvPicPr>
          <p:cNvPr id="4" name="Google Shape;313;p29" descr="logo, yazı tipi, simge, sembol, daire içeren bir resim&#10;&#10;Açıklama otomatik olarak oluşturuldu">
            <a:extLst>
              <a:ext uri="{FF2B5EF4-FFF2-40B4-BE49-F238E27FC236}">
                <a16:creationId xmlns:a16="http://schemas.microsoft.com/office/drawing/2014/main" id="{6D6280ED-BB1B-A640-9B10-3B6C0853FB9E}"/>
              </a:ext>
            </a:extLst>
          </p:cNvPr>
          <p:cNvPicPr preferRelativeResize="0"/>
          <p:nvPr/>
        </p:nvPicPr>
        <p:blipFill rotWithShape="1">
          <a:blip r:embed="rId2">
            <a:alphaModFix/>
          </a:blip>
          <a:srcRect/>
          <a:stretch/>
        </p:blipFill>
        <p:spPr>
          <a:xfrm>
            <a:off x="9529763" y="0"/>
            <a:ext cx="2534917" cy="1323065"/>
          </a:xfrm>
          <a:prstGeom prst="rect">
            <a:avLst/>
          </a:prstGeom>
          <a:noFill/>
          <a:ln>
            <a:noFill/>
          </a:ln>
        </p:spPr>
      </p:pic>
    </p:spTree>
    <p:extLst>
      <p:ext uri="{BB962C8B-B14F-4D97-AF65-F5344CB8AC3E}">
        <p14:creationId xmlns:p14="http://schemas.microsoft.com/office/powerpoint/2010/main" val="1995059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0C36633-9710-0344-8649-6EA8379EEAEE}"/>
              </a:ext>
            </a:extLst>
          </p:cNvPr>
          <p:cNvSpPr>
            <a:spLocks noGrp="1"/>
          </p:cNvSpPr>
          <p:nvPr>
            <p:ph type="ctrTitle"/>
          </p:nvPr>
        </p:nvSpPr>
        <p:spPr>
          <a:xfrm>
            <a:off x="877127" y="123356"/>
            <a:ext cx="9144000" cy="907159"/>
          </a:xfrm>
        </p:spPr>
        <p:txBody>
          <a:bodyPr>
            <a:noAutofit/>
          </a:bodyPr>
          <a:lstStyle/>
          <a:p>
            <a:pPr algn="l"/>
            <a:r>
              <a:rPr lang="tr-TR" sz="3600" b="1" dirty="0" smtClean="0">
                <a:solidFill>
                  <a:srgbClr val="002060"/>
                </a:solidFill>
              </a:rPr>
              <a:t>2024–2028 </a:t>
            </a:r>
            <a:r>
              <a:rPr lang="tr-TR" sz="3600" b="1" dirty="0">
                <a:solidFill>
                  <a:srgbClr val="002060"/>
                </a:solidFill>
              </a:rPr>
              <a:t>Fakülte Stratejik Planı</a:t>
            </a:r>
          </a:p>
        </p:txBody>
      </p:sp>
      <p:pic>
        <p:nvPicPr>
          <p:cNvPr id="4" name="Google Shape;313;p29" descr="logo, yazı tipi, simge, sembol, daire içeren bir resim&#10;&#10;Açıklama otomatik olarak oluşturuldu">
            <a:extLst>
              <a:ext uri="{FF2B5EF4-FFF2-40B4-BE49-F238E27FC236}">
                <a16:creationId xmlns:a16="http://schemas.microsoft.com/office/drawing/2014/main" id="{0BA035D7-DD22-734D-8078-2F15CF9ED931}"/>
              </a:ext>
            </a:extLst>
          </p:cNvPr>
          <p:cNvPicPr preferRelativeResize="0"/>
          <p:nvPr/>
        </p:nvPicPr>
        <p:blipFill rotWithShape="1">
          <a:blip r:embed="rId2">
            <a:alphaModFix/>
          </a:blip>
          <a:srcRect/>
          <a:stretch/>
        </p:blipFill>
        <p:spPr>
          <a:xfrm>
            <a:off x="9529763" y="0"/>
            <a:ext cx="2534917" cy="1323065"/>
          </a:xfrm>
          <a:prstGeom prst="rect">
            <a:avLst/>
          </a:prstGeom>
          <a:noFill/>
          <a:ln>
            <a:noFill/>
          </a:ln>
        </p:spPr>
      </p:pic>
      <p:sp>
        <p:nvSpPr>
          <p:cNvPr id="8" name="Rectangle 2">
            <a:extLst>
              <a:ext uri="{FF2B5EF4-FFF2-40B4-BE49-F238E27FC236}">
                <a16:creationId xmlns:a16="http://schemas.microsoft.com/office/drawing/2014/main" id="{F52B3F92-2EA9-724B-8A7F-EDCE01D11ABE}"/>
              </a:ext>
            </a:extLst>
          </p:cNvPr>
          <p:cNvSpPr>
            <a:spLocks noChangeArrowheads="1"/>
          </p:cNvSpPr>
          <p:nvPr/>
        </p:nvSpPr>
        <p:spPr bwMode="auto">
          <a:xfrm>
            <a:off x="3411538" y="181768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sp>
        <p:nvSpPr>
          <p:cNvPr id="10" name="Metin kutusu 9">
            <a:extLst>
              <a:ext uri="{FF2B5EF4-FFF2-40B4-BE49-F238E27FC236}">
                <a16:creationId xmlns:a16="http://schemas.microsoft.com/office/drawing/2014/main" id="{1AEAD4B4-87DF-7044-B245-0FE4F59CCCF4}"/>
              </a:ext>
            </a:extLst>
          </p:cNvPr>
          <p:cNvSpPr txBox="1"/>
          <p:nvPr/>
        </p:nvSpPr>
        <p:spPr>
          <a:xfrm>
            <a:off x="602807" y="1464253"/>
            <a:ext cx="11028361" cy="3354765"/>
          </a:xfrm>
          <a:prstGeom prst="rect">
            <a:avLst/>
          </a:prstGeom>
          <a:noFill/>
        </p:spPr>
        <p:txBody>
          <a:bodyPr wrap="square">
            <a:spAutoFit/>
          </a:bodyPr>
          <a:lstStyle/>
          <a:p>
            <a:r>
              <a:rPr lang="tr-TR" sz="2800" b="1" dirty="0" smtClean="0"/>
              <a:t>Stratejik Amaçlar</a:t>
            </a:r>
          </a:p>
          <a:p>
            <a:endParaRPr lang="tr-TR" sz="2000" dirty="0"/>
          </a:p>
          <a:p>
            <a:pPr>
              <a:buFont typeface="+mj-lt"/>
              <a:buAutoNum type="arabicPeriod"/>
            </a:pPr>
            <a:r>
              <a:rPr lang="tr-TR" sz="2400" b="1" dirty="0"/>
              <a:t>Eğitim-Öğretim Kalitesinin </a:t>
            </a:r>
            <a:r>
              <a:rPr lang="tr-TR" sz="2400" b="1" dirty="0" smtClean="0"/>
              <a:t>Artırılması</a:t>
            </a:r>
            <a:endParaRPr lang="tr-TR" sz="2400" dirty="0"/>
          </a:p>
          <a:p>
            <a:pPr>
              <a:buFont typeface="+mj-lt"/>
              <a:buAutoNum type="arabicPeriod"/>
            </a:pPr>
            <a:r>
              <a:rPr lang="tr-TR" sz="2400" b="1" dirty="0" err="1" smtClean="0"/>
              <a:t>Uluslararasılaşmanın</a:t>
            </a:r>
            <a:r>
              <a:rPr lang="tr-TR" sz="2400" b="1" dirty="0" smtClean="0"/>
              <a:t> Güçlendirilmesi</a:t>
            </a:r>
            <a:endParaRPr lang="tr-TR" sz="2400" dirty="0"/>
          </a:p>
          <a:p>
            <a:pPr>
              <a:buFont typeface="+mj-lt"/>
              <a:buAutoNum type="arabicPeriod"/>
            </a:pPr>
            <a:r>
              <a:rPr lang="tr-TR" sz="2400" b="1" dirty="0" smtClean="0"/>
              <a:t>Araştırma, Ar-Ge ve Yayın Performansının Artırılması</a:t>
            </a:r>
            <a:endParaRPr lang="tr-TR" sz="2400" dirty="0"/>
          </a:p>
          <a:p>
            <a:pPr>
              <a:buFont typeface="+mj-lt"/>
              <a:buAutoNum type="arabicPeriod"/>
            </a:pPr>
            <a:r>
              <a:rPr lang="tr-TR" sz="2400" b="1" dirty="0" smtClean="0"/>
              <a:t>Toplumsal </a:t>
            </a:r>
            <a:r>
              <a:rPr lang="tr-TR" sz="2400" b="1" dirty="0"/>
              <a:t>Katkı ve Paydaş İş </a:t>
            </a:r>
            <a:r>
              <a:rPr lang="tr-TR" sz="2400" b="1" dirty="0" smtClean="0"/>
              <a:t>Birlikleri</a:t>
            </a:r>
            <a:endParaRPr lang="tr-TR" sz="2400" dirty="0"/>
          </a:p>
          <a:p>
            <a:pPr>
              <a:buFont typeface="+mj-lt"/>
              <a:buAutoNum type="arabicPeriod"/>
            </a:pPr>
            <a:r>
              <a:rPr lang="tr-TR" sz="2400" b="1" dirty="0" smtClean="0"/>
              <a:t>Kurumsal </a:t>
            </a:r>
            <a:r>
              <a:rPr lang="tr-TR" sz="2400" b="1" dirty="0"/>
              <a:t>Gelişim ve Öğrenci </a:t>
            </a:r>
            <a:r>
              <a:rPr lang="tr-TR" sz="2400" b="1" dirty="0" smtClean="0"/>
              <a:t>Memnuniyeti</a:t>
            </a:r>
            <a:endParaRPr lang="tr-TR" sz="2400" dirty="0"/>
          </a:p>
          <a:p>
            <a:pPr>
              <a:buFont typeface="+mj-lt"/>
              <a:buAutoNum type="arabicPeriod"/>
            </a:pPr>
            <a:r>
              <a:rPr lang="tr-TR" sz="2400" b="1" dirty="0" smtClean="0"/>
              <a:t>İzleme </a:t>
            </a:r>
            <a:r>
              <a:rPr lang="tr-TR" sz="2400" b="1" dirty="0"/>
              <a:t>ve Değerlendirme</a:t>
            </a:r>
            <a:r>
              <a:rPr lang="tr-TR" sz="2000" dirty="0"/>
              <a:t/>
            </a:r>
            <a:br>
              <a:rPr lang="tr-TR" sz="2000" dirty="0"/>
            </a:br>
            <a:endParaRPr lang="tr-TR" sz="2000" dirty="0"/>
          </a:p>
        </p:txBody>
      </p:sp>
    </p:spTree>
    <p:extLst>
      <p:ext uri="{BB962C8B-B14F-4D97-AF65-F5344CB8AC3E}">
        <p14:creationId xmlns:p14="http://schemas.microsoft.com/office/powerpoint/2010/main" val="25644203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313;p29" descr="logo, yazı tipi, simge, sembol, daire içeren bir resim&#10;&#10;Açıklama otomatik olarak oluşturuldu">
            <a:extLst>
              <a:ext uri="{FF2B5EF4-FFF2-40B4-BE49-F238E27FC236}">
                <a16:creationId xmlns:a16="http://schemas.microsoft.com/office/drawing/2014/main" id="{0BA035D7-DD22-734D-8078-2F15CF9ED931}"/>
              </a:ext>
            </a:extLst>
          </p:cNvPr>
          <p:cNvPicPr preferRelativeResize="0"/>
          <p:nvPr/>
        </p:nvPicPr>
        <p:blipFill rotWithShape="1">
          <a:blip r:embed="rId2">
            <a:alphaModFix/>
          </a:blip>
          <a:srcRect/>
          <a:stretch/>
        </p:blipFill>
        <p:spPr>
          <a:xfrm>
            <a:off x="9529763" y="0"/>
            <a:ext cx="2534917" cy="1323065"/>
          </a:xfrm>
          <a:prstGeom prst="rect">
            <a:avLst/>
          </a:prstGeom>
          <a:noFill/>
          <a:ln>
            <a:noFill/>
          </a:ln>
        </p:spPr>
      </p:pic>
      <p:sp>
        <p:nvSpPr>
          <p:cNvPr id="8" name="Rectangle 2">
            <a:extLst>
              <a:ext uri="{FF2B5EF4-FFF2-40B4-BE49-F238E27FC236}">
                <a16:creationId xmlns:a16="http://schemas.microsoft.com/office/drawing/2014/main" id="{F52B3F92-2EA9-724B-8A7F-EDCE01D11ABE}"/>
              </a:ext>
            </a:extLst>
          </p:cNvPr>
          <p:cNvSpPr>
            <a:spLocks noChangeArrowheads="1"/>
          </p:cNvSpPr>
          <p:nvPr/>
        </p:nvSpPr>
        <p:spPr bwMode="auto">
          <a:xfrm>
            <a:off x="3411538" y="181768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sp>
        <p:nvSpPr>
          <p:cNvPr id="5" name="Metin kutusu 4">
            <a:extLst>
              <a:ext uri="{FF2B5EF4-FFF2-40B4-BE49-F238E27FC236}">
                <a16:creationId xmlns:a16="http://schemas.microsoft.com/office/drawing/2014/main" id="{F81AF305-0F37-3D46-8701-A266C8F1C9BA}"/>
              </a:ext>
            </a:extLst>
          </p:cNvPr>
          <p:cNvSpPr txBox="1"/>
          <p:nvPr/>
        </p:nvSpPr>
        <p:spPr>
          <a:xfrm>
            <a:off x="4121239" y="3412901"/>
            <a:ext cx="184731" cy="369332"/>
          </a:xfrm>
          <a:prstGeom prst="rect">
            <a:avLst/>
          </a:prstGeom>
          <a:noFill/>
        </p:spPr>
        <p:txBody>
          <a:bodyPr wrap="none" rtlCol="0">
            <a:spAutoFit/>
          </a:bodyPr>
          <a:lstStyle/>
          <a:p>
            <a:endParaRPr lang="tr-TR" dirty="0"/>
          </a:p>
        </p:txBody>
      </p:sp>
      <p:sp>
        <p:nvSpPr>
          <p:cNvPr id="16" name="Rectangle 1">
            <a:extLst>
              <a:ext uri="{FF2B5EF4-FFF2-40B4-BE49-F238E27FC236}">
                <a16:creationId xmlns:a16="http://schemas.microsoft.com/office/drawing/2014/main" id="{7598CDDD-A318-8D40-8043-FD2D52254FD9}"/>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1800" b="0" i="0" u="none" strike="noStrike" cap="none" normalizeH="0" baseline="0">
                <a:ln>
                  <a:noFill/>
                </a:ln>
                <a:solidFill>
                  <a:schemeClr val="tx1"/>
                </a:solidFill>
                <a:effectLst/>
                <a:latin typeface="Arial" panose="020B0604020202020204" pitchFamily="34" charset="0"/>
              </a:rPr>
              <a:t/>
            </a:r>
            <a:br>
              <a:rPr kumimoji="0" lang="tr-TR" altLang="tr-TR" sz="1800" b="0" i="0" u="none" strike="noStrike" cap="none" normalizeH="0" baseline="0">
                <a:ln>
                  <a:noFill/>
                </a:ln>
                <a:solidFill>
                  <a:schemeClr val="tx1"/>
                </a:solidFill>
                <a:effectLst/>
                <a:latin typeface="Arial" panose="020B0604020202020204" pitchFamily="34" charset="0"/>
              </a:rPr>
            </a:br>
            <a:endParaRPr kumimoji="0" lang="tr-TR" altLang="tr-TR" sz="1800" b="0" i="0" u="none" strike="noStrike" cap="none" normalizeH="0" baseline="0">
              <a:ln>
                <a:noFill/>
              </a:ln>
              <a:solidFill>
                <a:schemeClr val="tx1"/>
              </a:solidFill>
              <a:effectLst/>
              <a:latin typeface="Arial" panose="020B0604020202020204" pitchFamily="34" charset="0"/>
            </a:endParaRPr>
          </a:p>
        </p:txBody>
      </p:sp>
      <p:sp>
        <p:nvSpPr>
          <p:cNvPr id="18" name="Rectangle 2">
            <a:extLst>
              <a:ext uri="{FF2B5EF4-FFF2-40B4-BE49-F238E27FC236}">
                <a16:creationId xmlns:a16="http://schemas.microsoft.com/office/drawing/2014/main" id="{578FCD51-B68C-1744-8F6A-FE50BCBD7316}"/>
              </a:ext>
            </a:extLst>
          </p:cNvPr>
          <p:cNvSpPr>
            <a:spLocks noChangeArrowheads="1"/>
          </p:cNvSpPr>
          <p:nvPr/>
        </p:nvSpPr>
        <p:spPr bwMode="auto">
          <a:xfrm>
            <a:off x="152400" y="1524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1800" b="0" i="0" u="none" strike="noStrike" cap="none" normalizeH="0" baseline="0">
                <a:ln>
                  <a:noFill/>
                </a:ln>
                <a:solidFill>
                  <a:schemeClr val="tx1"/>
                </a:solidFill>
                <a:effectLst/>
                <a:latin typeface="Arial" panose="020B0604020202020204" pitchFamily="34" charset="0"/>
              </a:rPr>
              <a:t/>
            </a:r>
            <a:br>
              <a:rPr kumimoji="0" lang="tr-TR" altLang="tr-TR" sz="1800" b="0" i="0" u="none" strike="noStrike" cap="none" normalizeH="0" baseline="0">
                <a:ln>
                  <a:noFill/>
                </a:ln>
                <a:solidFill>
                  <a:schemeClr val="tx1"/>
                </a:solidFill>
                <a:effectLst/>
                <a:latin typeface="Arial" panose="020B0604020202020204" pitchFamily="34" charset="0"/>
              </a:rPr>
            </a:br>
            <a:endParaRPr kumimoji="0" lang="tr-TR" altLang="tr-TR" sz="1800" b="0" i="0" u="none" strike="noStrike" cap="none" normalizeH="0" baseline="0">
              <a:ln>
                <a:noFill/>
              </a:ln>
              <a:solidFill>
                <a:schemeClr val="tx1"/>
              </a:solidFill>
              <a:effectLst/>
              <a:latin typeface="Arial" panose="020B0604020202020204" pitchFamily="34" charset="0"/>
            </a:endParaRPr>
          </a:p>
        </p:txBody>
      </p:sp>
      <p:sp>
        <p:nvSpPr>
          <p:cNvPr id="2" name="Başlık 1">
            <a:extLst>
              <a:ext uri="{FF2B5EF4-FFF2-40B4-BE49-F238E27FC236}">
                <a16:creationId xmlns:a16="http://schemas.microsoft.com/office/drawing/2014/main" id="{00C36633-9710-0344-8649-6EA8379EEAEE}"/>
              </a:ext>
            </a:extLst>
          </p:cNvPr>
          <p:cNvSpPr>
            <a:spLocks noGrp="1"/>
          </p:cNvSpPr>
          <p:nvPr>
            <p:ph type="ctrTitle"/>
          </p:nvPr>
        </p:nvSpPr>
        <p:spPr>
          <a:xfrm>
            <a:off x="363538" y="207952"/>
            <a:ext cx="9144000" cy="907159"/>
          </a:xfrm>
        </p:spPr>
        <p:txBody>
          <a:bodyPr>
            <a:noAutofit/>
          </a:bodyPr>
          <a:lstStyle/>
          <a:p>
            <a:pPr algn="l"/>
            <a:r>
              <a:rPr lang="tr-TR" sz="3600" b="1" dirty="0" smtClean="0">
                <a:solidFill>
                  <a:srgbClr val="002060"/>
                </a:solidFill>
              </a:rPr>
              <a:t>Stratejik </a:t>
            </a:r>
            <a:r>
              <a:rPr lang="tr-TR" sz="3600" b="1" dirty="0">
                <a:solidFill>
                  <a:srgbClr val="002060"/>
                </a:solidFill>
              </a:rPr>
              <a:t>Amaçlara Yönelik Performans Faaliyetleri</a:t>
            </a:r>
          </a:p>
        </p:txBody>
      </p:sp>
      <p:pic>
        <p:nvPicPr>
          <p:cNvPr id="27" name="Resim 26" descr="metin, ekran görüntüsü, sayı, numara, yazı tipi içeren bir resim&#10;&#10;Açıklama otomatik olarak oluşturuldu">
            <a:extLst>
              <a:ext uri="{FF2B5EF4-FFF2-40B4-BE49-F238E27FC236}">
                <a16:creationId xmlns:a16="http://schemas.microsoft.com/office/drawing/2014/main" id="{DC0AE3BF-29F1-BF4F-9C94-2432BBC30B40}"/>
              </a:ext>
            </a:extLst>
          </p:cNvPr>
          <p:cNvPicPr>
            <a:picLocks noChangeAspect="1"/>
          </p:cNvPicPr>
          <p:nvPr/>
        </p:nvPicPr>
        <p:blipFill>
          <a:blip r:embed="rId3"/>
          <a:stretch>
            <a:fillRect/>
          </a:stretch>
        </p:blipFill>
        <p:spPr>
          <a:xfrm>
            <a:off x="1597793" y="1115111"/>
            <a:ext cx="9365381" cy="5696793"/>
          </a:xfrm>
          <a:prstGeom prst="rect">
            <a:avLst/>
          </a:prstGeom>
        </p:spPr>
      </p:pic>
    </p:spTree>
    <p:extLst>
      <p:ext uri="{BB962C8B-B14F-4D97-AF65-F5344CB8AC3E}">
        <p14:creationId xmlns:p14="http://schemas.microsoft.com/office/powerpoint/2010/main" val="265381555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0C36633-9710-0344-8649-6EA8379EEAEE}"/>
              </a:ext>
            </a:extLst>
          </p:cNvPr>
          <p:cNvSpPr>
            <a:spLocks noGrp="1"/>
          </p:cNvSpPr>
          <p:nvPr>
            <p:ph type="ctrTitle"/>
          </p:nvPr>
        </p:nvSpPr>
        <p:spPr>
          <a:xfrm>
            <a:off x="1410999" y="2757189"/>
            <a:ext cx="9144000" cy="907159"/>
          </a:xfrm>
        </p:spPr>
        <p:txBody>
          <a:bodyPr>
            <a:noAutofit/>
          </a:bodyPr>
          <a:lstStyle/>
          <a:p>
            <a:r>
              <a:rPr lang="tr-TR" sz="5400" b="1" dirty="0" smtClean="0"/>
              <a:t>BAHAR DÖNEMİ BEKLENTİLER</a:t>
            </a:r>
            <a:endParaRPr lang="tr-TR" sz="5400" b="1" dirty="0"/>
          </a:p>
        </p:txBody>
      </p:sp>
      <p:pic>
        <p:nvPicPr>
          <p:cNvPr id="4" name="Google Shape;313;p29" descr="logo, yazı tipi, simge, sembol, daire içeren bir resim&#10;&#10;Açıklama otomatik olarak oluşturuldu">
            <a:extLst>
              <a:ext uri="{FF2B5EF4-FFF2-40B4-BE49-F238E27FC236}">
                <a16:creationId xmlns:a16="http://schemas.microsoft.com/office/drawing/2014/main" id="{296EB85E-5E75-9942-B5E0-4B3E28631310}"/>
              </a:ext>
            </a:extLst>
          </p:cNvPr>
          <p:cNvPicPr preferRelativeResize="0"/>
          <p:nvPr/>
        </p:nvPicPr>
        <p:blipFill rotWithShape="1">
          <a:blip r:embed="rId2">
            <a:alphaModFix/>
          </a:blip>
          <a:srcRect/>
          <a:stretch/>
        </p:blipFill>
        <p:spPr>
          <a:xfrm>
            <a:off x="9529763" y="0"/>
            <a:ext cx="2534917" cy="1323065"/>
          </a:xfrm>
          <a:prstGeom prst="rect">
            <a:avLst/>
          </a:prstGeom>
          <a:noFill/>
          <a:ln>
            <a:noFill/>
          </a:ln>
        </p:spPr>
      </p:pic>
    </p:spTree>
    <p:extLst>
      <p:ext uri="{BB962C8B-B14F-4D97-AF65-F5344CB8AC3E}">
        <p14:creationId xmlns:p14="http://schemas.microsoft.com/office/powerpoint/2010/main" val="399786677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0C36633-9710-0344-8649-6EA8379EEAEE}"/>
              </a:ext>
            </a:extLst>
          </p:cNvPr>
          <p:cNvSpPr>
            <a:spLocks noGrp="1"/>
          </p:cNvSpPr>
          <p:nvPr>
            <p:ph type="ctrTitle"/>
          </p:nvPr>
        </p:nvSpPr>
        <p:spPr>
          <a:xfrm>
            <a:off x="385763" y="207952"/>
            <a:ext cx="9144000" cy="907159"/>
          </a:xfrm>
        </p:spPr>
        <p:txBody>
          <a:bodyPr>
            <a:noAutofit/>
          </a:bodyPr>
          <a:lstStyle/>
          <a:p>
            <a:r>
              <a:rPr lang="tr-TR" sz="5400" b="1" dirty="0" smtClean="0"/>
              <a:t>BAHAR DÖNEMİ BEKLENTİLER</a:t>
            </a:r>
            <a:endParaRPr lang="tr-TR" sz="5400" b="1" dirty="0"/>
          </a:p>
        </p:txBody>
      </p:sp>
      <p:sp>
        <p:nvSpPr>
          <p:cNvPr id="3" name="Alt Başlık 2">
            <a:extLst>
              <a:ext uri="{FF2B5EF4-FFF2-40B4-BE49-F238E27FC236}">
                <a16:creationId xmlns:a16="http://schemas.microsoft.com/office/drawing/2014/main" id="{F2C8EF8E-0751-AA4C-A837-173970D52888}"/>
              </a:ext>
            </a:extLst>
          </p:cNvPr>
          <p:cNvSpPr>
            <a:spLocks noGrp="1"/>
          </p:cNvSpPr>
          <p:nvPr>
            <p:ph type="subTitle" idx="1"/>
          </p:nvPr>
        </p:nvSpPr>
        <p:spPr>
          <a:xfrm>
            <a:off x="385763" y="1661746"/>
            <a:ext cx="11162370" cy="4720582"/>
          </a:xfrm>
        </p:spPr>
        <p:txBody>
          <a:bodyPr>
            <a:noAutofit/>
          </a:bodyPr>
          <a:lstStyle/>
          <a:p>
            <a:pPr algn="just"/>
            <a:r>
              <a:rPr lang="tr-TR" sz="3200" b="1" dirty="0" smtClean="0"/>
              <a:t>Derslerin İşlenişi</a:t>
            </a:r>
          </a:p>
          <a:p>
            <a:pPr algn="just"/>
            <a:r>
              <a:rPr lang="tr-TR" sz="2800" dirty="0" smtClean="0"/>
              <a:t>*Derslerin zamanında başlayıp zamanında bitmesi gerekmektedir.</a:t>
            </a:r>
          </a:p>
          <a:p>
            <a:pPr algn="just"/>
            <a:r>
              <a:rPr lang="tr-TR" sz="2800" dirty="0" smtClean="0"/>
              <a:t>*Ders materyallerinin güncellenmesi.</a:t>
            </a:r>
          </a:p>
          <a:p>
            <a:pPr algn="just"/>
            <a:r>
              <a:rPr lang="tr-TR" sz="2800" dirty="0" smtClean="0"/>
              <a:t>*Araştırma görevlileri kesinlikle bağımsız olarak derslere girmeyecek.</a:t>
            </a:r>
          </a:p>
          <a:p>
            <a:pPr algn="just"/>
            <a:r>
              <a:rPr lang="tr-TR" sz="2800" dirty="0" smtClean="0"/>
              <a:t>*14 haftalık ders sunumu 2 hafta içerisinde sisteme yüklenmelidir.</a:t>
            </a:r>
          </a:p>
          <a:p>
            <a:pPr algn="just"/>
            <a:r>
              <a:rPr lang="tr-TR" sz="2800" dirty="0" smtClean="0"/>
              <a:t>*Yabancı öğrencilerin sınıfta varlığı dikkate alınarak ders anlatımı daha fazla tekrarlı ve anlaşılır yapmalıdır.</a:t>
            </a:r>
          </a:p>
          <a:p>
            <a:pPr algn="just"/>
            <a:r>
              <a:rPr lang="tr-TR" sz="2800" dirty="0"/>
              <a:t>*Yabancı </a:t>
            </a:r>
            <a:r>
              <a:rPr lang="tr-TR" sz="2800" dirty="0" smtClean="0"/>
              <a:t>öğrenciler başta olmak üzere uygulanacak sınavın şekli net bir şekilde açıklanmalıdır.</a:t>
            </a:r>
            <a:endParaRPr lang="tr-TR" sz="2800" dirty="0"/>
          </a:p>
        </p:txBody>
      </p:sp>
      <p:pic>
        <p:nvPicPr>
          <p:cNvPr id="4" name="Google Shape;313;p29" descr="logo, yazı tipi, simge, sembol, daire içeren bir resim&#10;&#10;Açıklama otomatik olarak oluşturuldu">
            <a:extLst>
              <a:ext uri="{FF2B5EF4-FFF2-40B4-BE49-F238E27FC236}">
                <a16:creationId xmlns:a16="http://schemas.microsoft.com/office/drawing/2014/main" id="{296EB85E-5E75-9942-B5E0-4B3E28631310}"/>
              </a:ext>
            </a:extLst>
          </p:cNvPr>
          <p:cNvPicPr preferRelativeResize="0"/>
          <p:nvPr/>
        </p:nvPicPr>
        <p:blipFill rotWithShape="1">
          <a:blip r:embed="rId2">
            <a:alphaModFix/>
          </a:blip>
          <a:srcRect/>
          <a:stretch/>
        </p:blipFill>
        <p:spPr>
          <a:xfrm>
            <a:off x="9529763" y="0"/>
            <a:ext cx="2534917" cy="1323065"/>
          </a:xfrm>
          <a:prstGeom prst="rect">
            <a:avLst/>
          </a:prstGeom>
          <a:noFill/>
          <a:ln>
            <a:noFill/>
          </a:ln>
        </p:spPr>
      </p:pic>
    </p:spTree>
    <p:extLst>
      <p:ext uri="{BB962C8B-B14F-4D97-AF65-F5344CB8AC3E}">
        <p14:creationId xmlns:p14="http://schemas.microsoft.com/office/powerpoint/2010/main" val="216409002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0C36633-9710-0344-8649-6EA8379EEAEE}"/>
              </a:ext>
            </a:extLst>
          </p:cNvPr>
          <p:cNvSpPr>
            <a:spLocks noGrp="1"/>
          </p:cNvSpPr>
          <p:nvPr>
            <p:ph type="ctrTitle"/>
          </p:nvPr>
        </p:nvSpPr>
        <p:spPr>
          <a:xfrm>
            <a:off x="385763" y="207952"/>
            <a:ext cx="9144000" cy="907159"/>
          </a:xfrm>
        </p:spPr>
        <p:txBody>
          <a:bodyPr>
            <a:noAutofit/>
          </a:bodyPr>
          <a:lstStyle/>
          <a:p>
            <a:r>
              <a:rPr lang="tr-TR" sz="4400" b="1" dirty="0"/>
              <a:t>BAHAR DÖNEMİ BEKLENTİLER</a:t>
            </a:r>
          </a:p>
        </p:txBody>
      </p:sp>
      <p:sp>
        <p:nvSpPr>
          <p:cNvPr id="3" name="Alt Başlık 2">
            <a:extLst>
              <a:ext uri="{FF2B5EF4-FFF2-40B4-BE49-F238E27FC236}">
                <a16:creationId xmlns:a16="http://schemas.microsoft.com/office/drawing/2014/main" id="{F2C8EF8E-0751-AA4C-A837-173970D52888}"/>
              </a:ext>
            </a:extLst>
          </p:cNvPr>
          <p:cNvSpPr>
            <a:spLocks noGrp="1"/>
          </p:cNvSpPr>
          <p:nvPr>
            <p:ph type="subTitle" idx="1"/>
          </p:nvPr>
        </p:nvSpPr>
        <p:spPr>
          <a:xfrm>
            <a:off x="406545" y="1323063"/>
            <a:ext cx="11162370" cy="5855621"/>
          </a:xfrm>
        </p:spPr>
        <p:txBody>
          <a:bodyPr>
            <a:noAutofit/>
          </a:bodyPr>
          <a:lstStyle/>
          <a:p>
            <a:pPr algn="l"/>
            <a:endParaRPr lang="tr-TR" sz="3200" b="1" dirty="0" smtClean="0"/>
          </a:p>
          <a:p>
            <a:pPr algn="l"/>
            <a:r>
              <a:rPr lang="tr-TR" sz="3200" b="1" dirty="0" smtClean="0"/>
              <a:t>Mesai saatleri</a:t>
            </a:r>
          </a:p>
          <a:p>
            <a:pPr algn="l"/>
            <a:r>
              <a:rPr lang="tr-TR" sz="3200" dirty="0" smtClean="0"/>
              <a:t>*Mesai saatlerine devam zorunluluğunu hatırlatıyoruz</a:t>
            </a:r>
            <a:r>
              <a:rPr lang="tr-TR" sz="2000" dirty="0" smtClean="0"/>
              <a:t>.</a:t>
            </a:r>
            <a:endParaRPr lang="tr-TR" sz="2000" dirty="0"/>
          </a:p>
        </p:txBody>
      </p:sp>
      <p:pic>
        <p:nvPicPr>
          <p:cNvPr id="4" name="Google Shape;313;p29" descr="logo, yazı tipi, simge, sembol, daire içeren bir resim&#10;&#10;Açıklama otomatik olarak oluşturuldu">
            <a:extLst>
              <a:ext uri="{FF2B5EF4-FFF2-40B4-BE49-F238E27FC236}">
                <a16:creationId xmlns:a16="http://schemas.microsoft.com/office/drawing/2014/main" id="{296EB85E-5E75-9942-B5E0-4B3E28631310}"/>
              </a:ext>
            </a:extLst>
          </p:cNvPr>
          <p:cNvPicPr preferRelativeResize="0"/>
          <p:nvPr/>
        </p:nvPicPr>
        <p:blipFill rotWithShape="1">
          <a:blip r:embed="rId2">
            <a:alphaModFix/>
          </a:blip>
          <a:srcRect/>
          <a:stretch/>
        </p:blipFill>
        <p:spPr>
          <a:xfrm>
            <a:off x="9529763" y="0"/>
            <a:ext cx="2534917" cy="1323065"/>
          </a:xfrm>
          <a:prstGeom prst="rect">
            <a:avLst/>
          </a:prstGeom>
          <a:noFill/>
          <a:ln>
            <a:noFill/>
          </a:ln>
        </p:spPr>
      </p:pic>
    </p:spTree>
    <p:extLst>
      <p:ext uri="{BB962C8B-B14F-4D97-AF65-F5344CB8AC3E}">
        <p14:creationId xmlns:p14="http://schemas.microsoft.com/office/powerpoint/2010/main" val="84120235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0C36633-9710-0344-8649-6EA8379EEAEE}"/>
              </a:ext>
            </a:extLst>
          </p:cNvPr>
          <p:cNvSpPr>
            <a:spLocks noGrp="1"/>
          </p:cNvSpPr>
          <p:nvPr>
            <p:ph type="ctrTitle"/>
          </p:nvPr>
        </p:nvSpPr>
        <p:spPr>
          <a:xfrm>
            <a:off x="385763" y="207952"/>
            <a:ext cx="9144000" cy="907159"/>
          </a:xfrm>
        </p:spPr>
        <p:txBody>
          <a:bodyPr>
            <a:noAutofit/>
          </a:bodyPr>
          <a:lstStyle/>
          <a:p>
            <a:r>
              <a:rPr lang="tr-TR" sz="4800" b="1" dirty="0"/>
              <a:t>BAHAR DÖNEMİ BEKLENTİLER</a:t>
            </a:r>
          </a:p>
        </p:txBody>
      </p:sp>
      <p:sp>
        <p:nvSpPr>
          <p:cNvPr id="3" name="Alt Başlık 2">
            <a:extLst>
              <a:ext uri="{FF2B5EF4-FFF2-40B4-BE49-F238E27FC236}">
                <a16:creationId xmlns:a16="http://schemas.microsoft.com/office/drawing/2014/main" id="{F2C8EF8E-0751-AA4C-A837-173970D52888}"/>
              </a:ext>
            </a:extLst>
          </p:cNvPr>
          <p:cNvSpPr>
            <a:spLocks noGrp="1"/>
          </p:cNvSpPr>
          <p:nvPr>
            <p:ph type="subTitle" idx="1"/>
          </p:nvPr>
        </p:nvSpPr>
        <p:spPr>
          <a:xfrm>
            <a:off x="406545" y="1323063"/>
            <a:ext cx="11162370" cy="5855621"/>
          </a:xfrm>
        </p:spPr>
        <p:txBody>
          <a:bodyPr>
            <a:noAutofit/>
          </a:bodyPr>
          <a:lstStyle/>
          <a:p>
            <a:pPr algn="l"/>
            <a:r>
              <a:rPr lang="tr-TR" sz="3200" b="1" dirty="0" smtClean="0"/>
              <a:t>İzinler</a:t>
            </a:r>
          </a:p>
          <a:p>
            <a:pPr algn="just"/>
            <a:r>
              <a:rPr lang="tr-TR" sz="2800" b="1" dirty="0" smtClean="0"/>
              <a:t>*</a:t>
            </a:r>
            <a:r>
              <a:rPr lang="tr-TR" sz="2800" dirty="0" smtClean="0"/>
              <a:t>Ders programlarında ya da mevcut mesainizde (</a:t>
            </a:r>
            <a:r>
              <a:rPr lang="tr-TR" sz="2800" b="1" dirty="0" smtClean="0"/>
              <a:t>boş gün-izin günü</a:t>
            </a:r>
            <a:r>
              <a:rPr lang="tr-TR" sz="2800" dirty="0" smtClean="0"/>
              <a:t>) diye bir durum söz konusu değildir. </a:t>
            </a:r>
          </a:p>
          <a:p>
            <a:pPr algn="just"/>
            <a:endParaRPr lang="tr-TR" sz="2800" dirty="0" smtClean="0"/>
          </a:p>
          <a:p>
            <a:pPr algn="just"/>
            <a:r>
              <a:rPr lang="tr-TR" sz="2800" dirty="0" smtClean="0"/>
              <a:t>*Öğretim elemanlarının mesai devamına tam zamanlı statüye uygun olarak hareket etmeleri zorunludur.</a:t>
            </a:r>
          </a:p>
          <a:p>
            <a:pPr algn="just"/>
            <a:endParaRPr lang="tr-TR" sz="2800" dirty="0" smtClean="0"/>
          </a:p>
          <a:p>
            <a:pPr algn="just"/>
            <a:r>
              <a:rPr lang="tr-TR" sz="2800" b="1" dirty="0"/>
              <a:t>*</a:t>
            </a:r>
            <a:r>
              <a:rPr lang="tr-TR" sz="2800" dirty="0" smtClean="0"/>
              <a:t>Saatlik idari izinler gerekçeli bir şekilde mail yoluyla Bölüm başkanı ve Dekanlığın uygun görmesi durumunda gerçekleşir.</a:t>
            </a:r>
          </a:p>
          <a:p>
            <a:pPr algn="l"/>
            <a:endParaRPr lang="tr-TR" sz="2000" dirty="0"/>
          </a:p>
        </p:txBody>
      </p:sp>
      <p:pic>
        <p:nvPicPr>
          <p:cNvPr id="4" name="Google Shape;313;p29" descr="logo, yazı tipi, simge, sembol, daire içeren bir resim&#10;&#10;Açıklama otomatik olarak oluşturuldu">
            <a:extLst>
              <a:ext uri="{FF2B5EF4-FFF2-40B4-BE49-F238E27FC236}">
                <a16:creationId xmlns:a16="http://schemas.microsoft.com/office/drawing/2014/main" id="{296EB85E-5E75-9942-B5E0-4B3E28631310}"/>
              </a:ext>
            </a:extLst>
          </p:cNvPr>
          <p:cNvPicPr preferRelativeResize="0"/>
          <p:nvPr/>
        </p:nvPicPr>
        <p:blipFill rotWithShape="1">
          <a:blip r:embed="rId2">
            <a:alphaModFix/>
          </a:blip>
          <a:srcRect/>
          <a:stretch/>
        </p:blipFill>
        <p:spPr>
          <a:xfrm>
            <a:off x="9529763" y="0"/>
            <a:ext cx="2534917" cy="1323065"/>
          </a:xfrm>
          <a:prstGeom prst="rect">
            <a:avLst/>
          </a:prstGeom>
          <a:noFill/>
          <a:ln>
            <a:noFill/>
          </a:ln>
        </p:spPr>
      </p:pic>
    </p:spTree>
    <p:extLst>
      <p:ext uri="{BB962C8B-B14F-4D97-AF65-F5344CB8AC3E}">
        <p14:creationId xmlns:p14="http://schemas.microsoft.com/office/powerpoint/2010/main" val="90826180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0C36633-9710-0344-8649-6EA8379EEAEE}"/>
              </a:ext>
            </a:extLst>
          </p:cNvPr>
          <p:cNvSpPr>
            <a:spLocks noGrp="1"/>
          </p:cNvSpPr>
          <p:nvPr>
            <p:ph type="ctrTitle"/>
          </p:nvPr>
        </p:nvSpPr>
        <p:spPr>
          <a:xfrm>
            <a:off x="385763" y="207952"/>
            <a:ext cx="9144000" cy="907159"/>
          </a:xfrm>
        </p:spPr>
        <p:txBody>
          <a:bodyPr>
            <a:noAutofit/>
          </a:bodyPr>
          <a:lstStyle/>
          <a:p>
            <a:r>
              <a:rPr lang="tr-TR" sz="4000" b="1" dirty="0"/>
              <a:t>BAHAR DÖNEMİ BEKLENTİLER</a:t>
            </a:r>
          </a:p>
        </p:txBody>
      </p:sp>
      <p:sp>
        <p:nvSpPr>
          <p:cNvPr id="3" name="Alt Başlık 2">
            <a:extLst>
              <a:ext uri="{FF2B5EF4-FFF2-40B4-BE49-F238E27FC236}">
                <a16:creationId xmlns:a16="http://schemas.microsoft.com/office/drawing/2014/main" id="{F2C8EF8E-0751-AA4C-A837-173970D52888}"/>
              </a:ext>
            </a:extLst>
          </p:cNvPr>
          <p:cNvSpPr>
            <a:spLocks noGrp="1"/>
          </p:cNvSpPr>
          <p:nvPr>
            <p:ph type="subTitle" idx="1"/>
          </p:nvPr>
        </p:nvSpPr>
        <p:spPr>
          <a:xfrm>
            <a:off x="406545" y="1323063"/>
            <a:ext cx="11162370" cy="5855621"/>
          </a:xfrm>
        </p:spPr>
        <p:txBody>
          <a:bodyPr>
            <a:noAutofit/>
          </a:bodyPr>
          <a:lstStyle/>
          <a:p>
            <a:pPr algn="l"/>
            <a:endParaRPr lang="tr-TR" sz="3200" b="1" dirty="0" smtClean="0"/>
          </a:p>
          <a:p>
            <a:pPr algn="l"/>
            <a:r>
              <a:rPr lang="tr-TR" sz="3200" b="1" dirty="0" smtClean="0"/>
              <a:t>TESİSLERİN ÖĞRENCİLERE AÇILMASI</a:t>
            </a:r>
          </a:p>
          <a:p>
            <a:pPr algn="just"/>
            <a:endParaRPr lang="tr-TR" sz="2800" b="1" dirty="0" smtClean="0"/>
          </a:p>
          <a:p>
            <a:pPr algn="just"/>
            <a:r>
              <a:rPr lang="tr-TR" sz="2800" b="1" dirty="0" smtClean="0"/>
              <a:t>*</a:t>
            </a:r>
            <a:r>
              <a:rPr lang="tr-TR" sz="2800" dirty="0" smtClean="0"/>
              <a:t>Fakültemizin öğrenci memnuniyeti açısından çok sık aldığımız talepler doğrultusunda bu konu önem arz etmektedir.</a:t>
            </a:r>
          </a:p>
          <a:p>
            <a:pPr algn="just"/>
            <a:endParaRPr lang="tr-TR" sz="2800" dirty="0"/>
          </a:p>
          <a:p>
            <a:pPr algn="just"/>
            <a:r>
              <a:rPr lang="tr-TR" sz="2800" dirty="0" smtClean="0"/>
              <a:t>*17.00-18.30 saatleri arasında planlanmaktadır.</a:t>
            </a:r>
          </a:p>
          <a:p>
            <a:pPr algn="just"/>
            <a:endParaRPr lang="tr-TR" sz="2800" dirty="0" smtClean="0"/>
          </a:p>
          <a:p>
            <a:pPr algn="l"/>
            <a:endParaRPr lang="tr-TR" sz="2000" dirty="0"/>
          </a:p>
        </p:txBody>
      </p:sp>
      <p:pic>
        <p:nvPicPr>
          <p:cNvPr id="4" name="Google Shape;313;p29" descr="logo, yazı tipi, simge, sembol, daire içeren bir resim&#10;&#10;Açıklama otomatik olarak oluşturuldu">
            <a:extLst>
              <a:ext uri="{FF2B5EF4-FFF2-40B4-BE49-F238E27FC236}">
                <a16:creationId xmlns:a16="http://schemas.microsoft.com/office/drawing/2014/main" id="{296EB85E-5E75-9942-B5E0-4B3E28631310}"/>
              </a:ext>
            </a:extLst>
          </p:cNvPr>
          <p:cNvPicPr preferRelativeResize="0"/>
          <p:nvPr/>
        </p:nvPicPr>
        <p:blipFill rotWithShape="1">
          <a:blip r:embed="rId2">
            <a:alphaModFix/>
          </a:blip>
          <a:srcRect/>
          <a:stretch/>
        </p:blipFill>
        <p:spPr>
          <a:xfrm>
            <a:off x="9529763" y="0"/>
            <a:ext cx="2534917" cy="1323065"/>
          </a:xfrm>
          <a:prstGeom prst="rect">
            <a:avLst/>
          </a:prstGeom>
          <a:noFill/>
          <a:ln>
            <a:noFill/>
          </a:ln>
        </p:spPr>
      </p:pic>
    </p:spTree>
    <p:extLst>
      <p:ext uri="{BB962C8B-B14F-4D97-AF65-F5344CB8AC3E}">
        <p14:creationId xmlns:p14="http://schemas.microsoft.com/office/powerpoint/2010/main" val="263345083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041400" y="3136034"/>
            <a:ext cx="10515600" cy="1325563"/>
          </a:xfrm>
        </p:spPr>
        <p:txBody>
          <a:bodyPr/>
          <a:lstStyle/>
          <a:p>
            <a:pPr algn="ctr"/>
            <a:r>
              <a:rPr lang="tr-TR" dirty="0"/>
              <a:t>DİLEK VE TEMENNİLER</a:t>
            </a:r>
            <a:br>
              <a:rPr lang="tr-TR" dirty="0"/>
            </a:br>
            <a:endParaRPr lang="tr-TR" dirty="0"/>
          </a:p>
        </p:txBody>
      </p:sp>
    </p:spTree>
    <p:extLst>
      <p:ext uri="{BB962C8B-B14F-4D97-AF65-F5344CB8AC3E}">
        <p14:creationId xmlns:p14="http://schemas.microsoft.com/office/powerpoint/2010/main" val="155987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0C36633-9710-0344-8649-6EA8379EEAEE}"/>
              </a:ext>
            </a:extLst>
          </p:cNvPr>
          <p:cNvSpPr>
            <a:spLocks noGrp="1"/>
          </p:cNvSpPr>
          <p:nvPr>
            <p:ph type="ctrTitle"/>
          </p:nvPr>
        </p:nvSpPr>
        <p:spPr>
          <a:xfrm>
            <a:off x="374138" y="661532"/>
            <a:ext cx="9611318" cy="907159"/>
          </a:xfrm>
        </p:spPr>
        <p:txBody>
          <a:bodyPr>
            <a:noAutofit/>
          </a:bodyPr>
          <a:lstStyle/>
          <a:p>
            <a:pPr algn="l"/>
            <a:r>
              <a:rPr lang="tr-TR" sz="4400" b="1" dirty="0" smtClean="0">
                <a:solidFill>
                  <a:srgbClr val="002060"/>
                </a:solidFill>
              </a:rPr>
              <a:t>Üniversite–Sanayi </a:t>
            </a:r>
            <a:r>
              <a:rPr lang="tr-TR" sz="4400" b="1" dirty="0">
                <a:solidFill>
                  <a:srgbClr val="002060"/>
                </a:solidFill>
              </a:rPr>
              <a:t>İş Birliği Çalışmaları</a:t>
            </a:r>
          </a:p>
        </p:txBody>
      </p:sp>
      <p:pic>
        <p:nvPicPr>
          <p:cNvPr id="4" name="Google Shape;313;p29" descr="logo, yazı tipi, simge, sembol, daire içeren bir resim&#10;&#10;Açıklama otomatik olarak oluşturuldu">
            <a:extLst>
              <a:ext uri="{FF2B5EF4-FFF2-40B4-BE49-F238E27FC236}">
                <a16:creationId xmlns:a16="http://schemas.microsoft.com/office/drawing/2014/main" id="{EBC22819-9856-D043-A033-08FD39BC3E06}"/>
              </a:ext>
            </a:extLst>
          </p:cNvPr>
          <p:cNvPicPr preferRelativeResize="0"/>
          <p:nvPr/>
        </p:nvPicPr>
        <p:blipFill rotWithShape="1">
          <a:blip r:embed="rId2">
            <a:alphaModFix/>
          </a:blip>
          <a:srcRect/>
          <a:stretch/>
        </p:blipFill>
        <p:spPr>
          <a:xfrm>
            <a:off x="9529763" y="0"/>
            <a:ext cx="2534917" cy="1323065"/>
          </a:xfrm>
          <a:prstGeom prst="rect">
            <a:avLst/>
          </a:prstGeom>
          <a:noFill/>
          <a:ln>
            <a:noFill/>
          </a:ln>
        </p:spPr>
      </p:pic>
    </p:spTree>
    <p:extLst>
      <p:ext uri="{BB962C8B-B14F-4D97-AF65-F5344CB8AC3E}">
        <p14:creationId xmlns:p14="http://schemas.microsoft.com/office/powerpoint/2010/main" val="304113181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0C36633-9710-0344-8649-6EA8379EEAEE}"/>
              </a:ext>
            </a:extLst>
          </p:cNvPr>
          <p:cNvSpPr>
            <a:spLocks noGrp="1"/>
          </p:cNvSpPr>
          <p:nvPr>
            <p:ph type="ctrTitle"/>
          </p:nvPr>
        </p:nvSpPr>
        <p:spPr>
          <a:xfrm>
            <a:off x="324217" y="358725"/>
            <a:ext cx="9144000" cy="991445"/>
          </a:xfrm>
        </p:spPr>
        <p:txBody>
          <a:bodyPr>
            <a:noAutofit/>
          </a:bodyPr>
          <a:lstStyle/>
          <a:p>
            <a:pPr algn="l"/>
            <a:r>
              <a:rPr lang="tr-TR" sz="4400" b="1" dirty="0" smtClean="0">
                <a:solidFill>
                  <a:srgbClr val="002060"/>
                </a:solidFill>
              </a:rPr>
              <a:t>Toplumsal </a:t>
            </a:r>
            <a:r>
              <a:rPr lang="tr-TR" sz="4400" b="1" dirty="0">
                <a:solidFill>
                  <a:srgbClr val="002060"/>
                </a:solidFill>
              </a:rPr>
              <a:t>Katkı ve Hizmet Faaliyetleri</a:t>
            </a:r>
          </a:p>
        </p:txBody>
      </p:sp>
      <p:pic>
        <p:nvPicPr>
          <p:cNvPr id="4" name="Google Shape;313;p29" descr="logo, yazı tipi, simge, sembol, daire içeren bir resim&#10;&#10;Açıklama otomatik olarak oluşturuldu">
            <a:extLst>
              <a:ext uri="{FF2B5EF4-FFF2-40B4-BE49-F238E27FC236}">
                <a16:creationId xmlns:a16="http://schemas.microsoft.com/office/drawing/2014/main" id="{CFEF190C-CC17-B846-B106-C39C1D788948}"/>
              </a:ext>
            </a:extLst>
          </p:cNvPr>
          <p:cNvPicPr preferRelativeResize="0"/>
          <p:nvPr/>
        </p:nvPicPr>
        <p:blipFill rotWithShape="1">
          <a:blip r:embed="rId2">
            <a:alphaModFix/>
          </a:blip>
          <a:srcRect/>
          <a:stretch/>
        </p:blipFill>
        <p:spPr>
          <a:xfrm>
            <a:off x="9529763" y="0"/>
            <a:ext cx="2534917" cy="1323065"/>
          </a:xfrm>
          <a:prstGeom prst="rect">
            <a:avLst/>
          </a:prstGeom>
          <a:noFill/>
          <a:ln>
            <a:noFill/>
          </a:ln>
        </p:spPr>
      </p:pic>
    </p:spTree>
    <p:extLst>
      <p:ext uri="{BB962C8B-B14F-4D97-AF65-F5344CB8AC3E}">
        <p14:creationId xmlns:p14="http://schemas.microsoft.com/office/powerpoint/2010/main" val="15800243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a:extLst>
              <a:ext uri="{FF2B5EF4-FFF2-40B4-BE49-F238E27FC236}">
                <a16:creationId xmlns:a16="http://schemas.microsoft.com/office/drawing/2014/main" id="{F2C8EF8E-0751-AA4C-A837-173970D52888}"/>
              </a:ext>
            </a:extLst>
          </p:cNvPr>
          <p:cNvSpPr>
            <a:spLocks noGrp="1"/>
          </p:cNvSpPr>
          <p:nvPr>
            <p:ph type="subTitle" idx="1"/>
          </p:nvPr>
        </p:nvSpPr>
        <p:spPr>
          <a:xfrm>
            <a:off x="676895" y="1756847"/>
            <a:ext cx="11257806" cy="4505408"/>
          </a:xfrm>
        </p:spPr>
        <p:txBody>
          <a:bodyPr>
            <a:normAutofit/>
          </a:bodyPr>
          <a:lstStyle/>
          <a:p>
            <a:pPr algn="just"/>
            <a:r>
              <a:rPr lang="tr-TR" sz="2000" dirty="0"/>
              <a:t>Engelli bireylerin spor alanlarına güvenli, bağımsız ve kesintisiz şekilde ulaşabilmesini sağlamak amacıyla tesis bünyesinde </a:t>
            </a:r>
            <a:r>
              <a:rPr lang="tr-TR" sz="2000" b="1" dirty="0"/>
              <a:t>asansör yapımı tamamlanmıştır</a:t>
            </a:r>
            <a:r>
              <a:rPr lang="tr-TR" sz="2000" dirty="0"/>
              <a:t>. Bu kapsamda:</a:t>
            </a:r>
          </a:p>
          <a:p>
            <a:pPr algn="just">
              <a:buFont typeface="Arial" panose="020B0604020202020204" pitchFamily="34" charset="0"/>
              <a:buChar char="•"/>
            </a:pPr>
            <a:r>
              <a:rPr lang="tr-TR" sz="2000" dirty="0"/>
              <a:t>Asansör, </a:t>
            </a:r>
            <a:r>
              <a:rPr lang="tr-TR" sz="2000" b="1" dirty="0"/>
              <a:t>teras alanları dâhil olmak üzere tüm katlara erişimi sağlayacak şekilde</a:t>
            </a:r>
            <a:r>
              <a:rPr lang="tr-TR" sz="2000" dirty="0"/>
              <a:t> hizmete alınmıştır.</a:t>
            </a:r>
          </a:p>
          <a:p>
            <a:pPr algn="just">
              <a:buFont typeface="Arial" panose="020B0604020202020204" pitchFamily="34" charset="0"/>
              <a:buChar char="•"/>
            </a:pPr>
            <a:r>
              <a:rPr lang="tr-TR" sz="2000" b="1" dirty="0"/>
              <a:t>Asansör sistemi</a:t>
            </a:r>
            <a:r>
              <a:rPr lang="tr-TR" sz="2000" dirty="0"/>
              <a:t>; tekerlekli sandalye kullanıcıları ve hareket kısıtlılığı bulunan bireyler için </a:t>
            </a:r>
            <a:r>
              <a:rPr lang="tr-TR" sz="2000" b="1" dirty="0"/>
              <a:t>ergonomik, güvenli ve erişilebilir standartlara uygun</a:t>
            </a:r>
            <a:r>
              <a:rPr lang="tr-TR" sz="2000" dirty="0"/>
              <a:t> olarak tasarlanmıştır.</a:t>
            </a:r>
          </a:p>
          <a:p>
            <a:pPr algn="just">
              <a:buFont typeface="Arial" panose="020B0604020202020204" pitchFamily="34" charset="0"/>
              <a:buChar char="•"/>
            </a:pPr>
            <a:r>
              <a:rPr lang="tr-TR" sz="2000" dirty="0"/>
              <a:t>Görsel ve işitsel yönlendirme unsurları ile desteklenerek, farklı engel gruplarının kullanımına uygun hâle getirilmiştir.</a:t>
            </a:r>
          </a:p>
          <a:p>
            <a:pPr algn="just"/>
            <a:r>
              <a:rPr lang="tr-TR" sz="2000" dirty="0"/>
              <a:t>Spor tesislerinde sağlıklı ve güvenli bir ortam oluşturulması amacıyla </a:t>
            </a:r>
            <a:r>
              <a:rPr lang="tr-TR" sz="2000" b="1" dirty="0"/>
              <a:t>tütün mamullerinin kullanımı yasaklanmıştır</a:t>
            </a:r>
            <a:r>
              <a:rPr lang="tr-TR" sz="2000" dirty="0"/>
              <a:t>. Bu doğrultuda: Spor alanları, tribünler, teraslar ve ortak kullanım alanlarında tütün mamullerinin tüketimine </a:t>
            </a:r>
            <a:r>
              <a:rPr lang="tr-TR" sz="2000" b="1" dirty="0"/>
              <a:t>kesin olarak son verilmiştir</a:t>
            </a:r>
            <a:r>
              <a:rPr lang="tr-TR" sz="2000" dirty="0"/>
              <a:t>. Yasaklamaya ilişkin bilgilendirici uyarı levhaları tesisin görünür noktalarına yerleştirilmiştir. Sporcuların, ziyaretçilerin ve çalışanların pasif dumana maruz kalmasının önüne geçilerek, </a:t>
            </a:r>
            <a:r>
              <a:rPr lang="tr-TR" sz="2000" b="1" dirty="0"/>
              <a:t>sağlıklı spor ortamı</a:t>
            </a:r>
            <a:r>
              <a:rPr lang="tr-TR" sz="2000" dirty="0"/>
              <a:t> tesis edilmiştir.</a:t>
            </a:r>
          </a:p>
          <a:p>
            <a:pPr algn="just"/>
            <a:r>
              <a:rPr lang="tr-TR" sz="2000" dirty="0"/>
              <a:t>Bu uygulama ile sporun temel ilkeleri olan sağlık, güvenlik ve örnek davranış anlayışı güçlendirilmiştir.</a:t>
            </a:r>
          </a:p>
          <a:p>
            <a:pPr algn="l">
              <a:buFont typeface="Arial" panose="020B0604020202020204" pitchFamily="34" charset="0"/>
              <a:buChar char="•"/>
            </a:pPr>
            <a:endParaRPr lang="tr-TR" sz="1800" dirty="0"/>
          </a:p>
        </p:txBody>
      </p:sp>
      <p:sp>
        <p:nvSpPr>
          <p:cNvPr id="4" name="Başlık 1">
            <a:extLst>
              <a:ext uri="{FF2B5EF4-FFF2-40B4-BE49-F238E27FC236}">
                <a16:creationId xmlns:a16="http://schemas.microsoft.com/office/drawing/2014/main" id="{D1CAEB15-DE74-0246-B7E4-D07DC100826C}"/>
              </a:ext>
            </a:extLst>
          </p:cNvPr>
          <p:cNvSpPr txBox="1">
            <a:spLocks/>
          </p:cNvSpPr>
          <p:nvPr/>
        </p:nvSpPr>
        <p:spPr>
          <a:xfrm>
            <a:off x="446048" y="436947"/>
            <a:ext cx="9445297" cy="99144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tr-TR" sz="4400" b="1" dirty="0" smtClean="0">
                <a:solidFill>
                  <a:srgbClr val="002060"/>
                </a:solidFill>
              </a:rPr>
              <a:t>Sürdürülebilirlik </a:t>
            </a:r>
            <a:r>
              <a:rPr lang="tr-TR" sz="4400" b="1" dirty="0">
                <a:solidFill>
                  <a:srgbClr val="002060"/>
                </a:solidFill>
              </a:rPr>
              <a:t>Kapsamındaki Çalışmalar</a:t>
            </a:r>
          </a:p>
        </p:txBody>
      </p:sp>
      <p:pic>
        <p:nvPicPr>
          <p:cNvPr id="7" name="Google Shape;313;p29" descr="logo, yazı tipi, simge, sembol, daire içeren bir resim&#10;&#10;Açıklama otomatik olarak oluşturuldu">
            <a:extLst>
              <a:ext uri="{FF2B5EF4-FFF2-40B4-BE49-F238E27FC236}">
                <a16:creationId xmlns:a16="http://schemas.microsoft.com/office/drawing/2014/main" id="{39B7F2B0-99A5-F647-B973-143030462D1B}"/>
              </a:ext>
            </a:extLst>
          </p:cNvPr>
          <p:cNvPicPr preferRelativeResize="0"/>
          <p:nvPr/>
        </p:nvPicPr>
        <p:blipFill rotWithShape="1">
          <a:blip r:embed="rId2">
            <a:alphaModFix/>
          </a:blip>
          <a:srcRect/>
          <a:stretch/>
        </p:blipFill>
        <p:spPr>
          <a:xfrm>
            <a:off x="9529763" y="0"/>
            <a:ext cx="2534917" cy="1323065"/>
          </a:xfrm>
          <a:prstGeom prst="rect">
            <a:avLst/>
          </a:prstGeom>
          <a:noFill/>
          <a:ln>
            <a:noFill/>
          </a:ln>
        </p:spPr>
      </p:pic>
    </p:spTree>
    <p:extLst>
      <p:ext uri="{BB962C8B-B14F-4D97-AF65-F5344CB8AC3E}">
        <p14:creationId xmlns:p14="http://schemas.microsoft.com/office/powerpoint/2010/main" val="24812469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0C36633-9710-0344-8649-6EA8379EEAEE}"/>
              </a:ext>
            </a:extLst>
          </p:cNvPr>
          <p:cNvSpPr>
            <a:spLocks noGrp="1"/>
          </p:cNvSpPr>
          <p:nvPr>
            <p:ph type="ctrTitle"/>
          </p:nvPr>
        </p:nvSpPr>
        <p:spPr>
          <a:xfrm>
            <a:off x="316070" y="331620"/>
            <a:ext cx="9524428" cy="991445"/>
          </a:xfrm>
        </p:spPr>
        <p:txBody>
          <a:bodyPr>
            <a:noAutofit/>
          </a:bodyPr>
          <a:lstStyle/>
          <a:p>
            <a:pPr algn="l"/>
            <a:r>
              <a:rPr lang="tr-TR" sz="4000" b="1" dirty="0" smtClean="0">
                <a:solidFill>
                  <a:srgbClr val="002060"/>
                </a:solidFill>
              </a:rPr>
              <a:t>Dış </a:t>
            </a:r>
            <a:r>
              <a:rPr lang="tr-TR" sz="4000" b="1" dirty="0">
                <a:solidFill>
                  <a:srgbClr val="002060"/>
                </a:solidFill>
              </a:rPr>
              <a:t>Paydaşlar ile İş Birlikleri ve Paydaş Statüleri</a:t>
            </a:r>
          </a:p>
        </p:txBody>
      </p:sp>
      <p:sp>
        <p:nvSpPr>
          <p:cNvPr id="3" name="Alt Başlık 2">
            <a:extLst>
              <a:ext uri="{FF2B5EF4-FFF2-40B4-BE49-F238E27FC236}">
                <a16:creationId xmlns:a16="http://schemas.microsoft.com/office/drawing/2014/main" id="{F2C8EF8E-0751-AA4C-A837-173970D52888}"/>
              </a:ext>
            </a:extLst>
          </p:cNvPr>
          <p:cNvSpPr>
            <a:spLocks noGrp="1"/>
          </p:cNvSpPr>
          <p:nvPr>
            <p:ph type="subTitle" idx="1"/>
          </p:nvPr>
        </p:nvSpPr>
        <p:spPr>
          <a:xfrm>
            <a:off x="446049" y="1459523"/>
            <a:ext cx="11488652" cy="4465807"/>
          </a:xfrm>
        </p:spPr>
        <p:txBody>
          <a:bodyPr>
            <a:noAutofit/>
          </a:bodyPr>
          <a:lstStyle/>
          <a:p>
            <a:pPr algn="just"/>
            <a:r>
              <a:rPr lang="tr-TR" sz="1600" dirty="0"/>
              <a:t>Fakültemizin eğitim-öğretim, uygulama, staj, proje ve </a:t>
            </a:r>
            <a:r>
              <a:rPr lang="tr-TR" sz="1600" dirty="0" err="1"/>
              <a:t>sektörel</a:t>
            </a:r>
            <a:r>
              <a:rPr lang="tr-TR" sz="1600" dirty="0"/>
              <a:t> iş birlikleri kapsamında ilişki kurduğu başlıca prestijli ve marka değeri yüksek dış paydaşlar aşağıda sunulmaktadır:</a:t>
            </a:r>
          </a:p>
          <a:p>
            <a:pPr algn="l">
              <a:buFont typeface="Arial" panose="020B0604020202020204" pitchFamily="34" charset="0"/>
              <a:buChar char="•"/>
            </a:pPr>
            <a:r>
              <a:rPr lang="tr-TR" sz="1600" b="1" dirty="0"/>
              <a:t>Türkiye Milli Olimpiyat Komitesi</a:t>
            </a:r>
            <a:r>
              <a:rPr lang="tr-TR" sz="1600" dirty="0"/>
              <a:t/>
            </a:r>
            <a:br>
              <a:rPr lang="tr-TR" sz="1600" dirty="0"/>
            </a:br>
            <a:r>
              <a:rPr lang="tr-TR" sz="1600" i="1" dirty="0"/>
              <a:t>Statü:</a:t>
            </a:r>
            <a:r>
              <a:rPr lang="tr-TR" sz="1600" dirty="0"/>
              <a:t> Ulusal / uluslararası düzeyde sporun en üst temsil organı</a:t>
            </a:r>
            <a:br>
              <a:rPr lang="tr-TR" sz="1600" dirty="0"/>
            </a:br>
            <a:r>
              <a:rPr lang="tr-TR" sz="1600" i="1" dirty="0"/>
              <a:t>İlişki Türü:</a:t>
            </a:r>
            <a:r>
              <a:rPr lang="tr-TR" sz="1600" dirty="0"/>
              <a:t> Akademik iş birlikleri, sporcu gelişimi, olimpik branşlara yönelik eğitim ve proje temelli çalışmalar</a:t>
            </a:r>
          </a:p>
          <a:p>
            <a:pPr algn="l">
              <a:buFont typeface="Arial" panose="020B0604020202020204" pitchFamily="34" charset="0"/>
              <a:buChar char="•"/>
            </a:pPr>
            <a:r>
              <a:rPr lang="tr-TR" sz="1600" b="1" dirty="0"/>
              <a:t>Gençlik ve Spor Bakanlığı</a:t>
            </a:r>
            <a:r>
              <a:rPr lang="tr-TR" sz="1600" dirty="0"/>
              <a:t/>
            </a:r>
            <a:br>
              <a:rPr lang="tr-TR" sz="1600" dirty="0"/>
            </a:br>
            <a:r>
              <a:rPr lang="tr-TR" sz="1600" i="1" dirty="0"/>
              <a:t>Statü:</a:t>
            </a:r>
            <a:r>
              <a:rPr lang="tr-TR" sz="1600" dirty="0"/>
              <a:t> Kamu kurumu</a:t>
            </a:r>
            <a:br>
              <a:rPr lang="tr-TR" sz="1600" dirty="0"/>
            </a:br>
            <a:r>
              <a:rPr lang="tr-TR" sz="1600" i="1" dirty="0"/>
              <a:t>İlişki Türü:</a:t>
            </a:r>
            <a:r>
              <a:rPr lang="tr-TR" sz="1600" dirty="0"/>
              <a:t> Spor politikaları, tesis kullanımı, gençlik ve spor projeleri, uygulamalı eğitim ve staj süreçleri</a:t>
            </a:r>
          </a:p>
          <a:p>
            <a:pPr algn="l">
              <a:buFont typeface="Arial" panose="020B0604020202020204" pitchFamily="34" charset="0"/>
              <a:buChar char="•"/>
            </a:pPr>
            <a:r>
              <a:rPr lang="tr-TR" sz="1600" b="1" dirty="0"/>
              <a:t>İBB Spor AŞ</a:t>
            </a:r>
            <a:r>
              <a:rPr lang="tr-TR" sz="1600" dirty="0"/>
              <a:t/>
            </a:r>
            <a:br>
              <a:rPr lang="tr-TR" sz="1600" dirty="0"/>
            </a:br>
            <a:r>
              <a:rPr lang="tr-TR" sz="1600" i="1" dirty="0"/>
              <a:t>Statü:</a:t>
            </a:r>
            <a:r>
              <a:rPr lang="tr-TR" sz="1600" dirty="0"/>
              <a:t> Büyükşehir belediyesine bağlı iştirak şirketi</a:t>
            </a:r>
            <a:br>
              <a:rPr lang="tr-TR" sz="1600" dirty="0"/>
            </a:br>
            <a:r>
              <a:rPr lang="tr-TR" sz="1600" i="1" dirty="0"/>
              <a:t>İlişki Türü:</a:t>
            </a:r>
            <a:r>
              <a:rPr lang="tr-TR" sz="1600" dirty="0"/>
              <a:t> Spor organizasyonları, tesis yönetimi, yerel yönetim temelli projeler ve uygulama alanları</a:t>
            </a:r>
          </a:p>
          <a:p>
            <a:pPr algn="l">
              <a:buFont typeface="Arial" panose="020B0604020202020204" pitchFamily="34" charset="0"/>
              <a:buChar char="•"/>
            </a:pPr>
            <a:r>
              <a:rPr lang="tr-TR" sz="1600" b="1" dirty="0"/>
              <a:t>Türkiye Futbol Federasyonu</a:t>
            </a:r>
            <a:r>
              <a:rPr lang="tr-TR" sz="1600" dirty="0"/>
              <a:t> ve </a:t>
            </a:r>
            <a:r>
              <a:rPr lang="tr-TR" sz="1600" b="1" dirty="0"/>
              <a:t>diğer spor federasyonları</a:t>
            </a:r>
            <a:r>
              <a:rPr lang="tr-TR" sz="1600" dirty="0"/>
              <a:t/>
            </a:r>
            <a:br>
              <a:rPr lang="tr-TR" sz="1600" dirty="0"/>
            </a:br>
            <a:r>
              <a:rPr lang="tr-TR" sz="1600" i="1" dirty="0"/>
              <a:t>Statü:</a:t>
            </a:r>
            <a:r>
              <a:rPr lang="tr-TR" sz="1600" dirty="0"/>
              <a:t> Ulusal spor federasyonları</a:t>
            </a:r>
            <a:br>
              <a:rPr lang="tr-TR" sz="1600" dirty="0"/>
            </a:br>
            <a:r>
              <a:rPr lang="tr-TR" sz="1600" i="1" dirty="0"/>
              <a:t>İlişki Türü:</a:t>
            </a:r>
            <a:r>
              <a:rPr lang="tr-TR" sz="1600" dirty="0"/>
              <a:t> Branş bazlı eğitimler, antrenörlük ve yöneticilik uygulamaları, staj ve ortak etkinlikler</a:t>
            </a:r>
          </a:p>
          <a:p>
            <a:pPr algn="l">
              <a:buFont typeface="Arial" panose="020B0604020202020204" pitchFamily="34" charset="0"/>
              <a:buChar char="•"/>
            </a:pPr>
            <a:r>
              <a:rPr lang="tr-TR" sz="1600" b="1" dirty="0"/>
              <a:t>Spor kulüpleri</a:t>
            </a:r>
            <a:r>
              <a:rPr lang="tr-TR" sz="1600" dirty="0"/>
              <a:t/>
            </a:r>
            <a:br>
              <a:rPr lang="tr-TR" sz="1600" dirty="0"/>
            </a:br>
            <a:r>
              <a:rPr lang="tr-TR" sz="1600" i="1" dirty="0"/>
              <a:t>Statü:</a:t>
            </a:r>
            <a:r>
              <a:rPr lang="tr-TR" sz="1600" dirty="0"/>
              <a:t> Profesyonel ve amatör spor kulüpleri</a:t>
            </a:r>
            <a:br>
              <a:rPr lang="tr-TR" sz="1600" dirty="0"/>
            </a:br>
            <a:r>
              <a:rPr lang="tr-TR" sz="1600" i="1" dirty="0"/>
              <a:t>İlişki Türü:</a:t>
            </a:r>
            <a:r>
              <a:rPr lang="tr-TR" sz="1600" dirty="0"/>
              <a:t> Uygulamalı eğitim, saha çalışmaları, staj, performans analizi ve kulüp-üniversite iş birlikleri</a:t>
            </a:r>
          </a:p>
          <a:p>
            <a:pPr algn="l"/>
            <a:r>
              <a:rPr lang="tr-TR" sz="1600" dirty="0"/>
              <a:t>Bu paydaşlarla kurulan ilişkiler, fakültemizin </a:t>
            </a:r>
            <a:r>
              <a:rPr lang="tr-TR" sz="1600" b="1" dirty="0"/>
              <a:t>uygulama temelli eğitim anlayışını güçlendirmekte</a:t>
            </a:r>
            <a:r>
              <a:rPr lang="tr-TR" sz="1600" dirty="0"/>
              <a:t>, öğrencilerin </a:t>
            </a:r>
            <a:r>
              <a:rPr lang="tr-TR" sz="1600" dirty="0" err="1"/>
              <a:t>sektörel</a:t>
            </a:r>
            <a:r>
              <a:rPr lang="tr-TR" sz="1600" dirty="0"/>
              <a:t> deneyim kazanmasını sağlamakta ve kurumsal görünürlük ile marka değerine doğrudan katkı sunmaktadır.</a:t>
            </a:r>
          </a:p>
        </p:txBody>
      </p:sp>
      <p:pic>
        <p:nvPicPr>
          <p:cNvPr id="4" name="Google Shape;313;p29" descr="logo, yazı tipi, simge, sembol, daire içeren bir resim&#10;&#10;Açıklama otomatik olarak oluşturuldu">
            <a:extLst>
              <a:ext uri="{FF2B5EF4-FFF2-40B4-BE49-F238E27FC236}">
                <a16:creationId xmlns:a16="http://schemas.microsoft.com/office/drawing/2014/main" id="{66399FB8-48D6-8544-98F9-9F5D38F44292}"/>
              </a:ext>
            </a:extLst>
          </p:cNvPr>
          <p:cNvPicPr preferRelativeResize="0"/>
          <p:nvPr/>
        </p:nvPicPr>
        <p:blipFill rotWithShape="1">
          <a:blip r:embed="rId2">
            <a:alphaModFix/>
          </a:blip>
          <a:srcRect/>
          <a:stretch/>
        </p:blipFill>
        <p:spPr>
          <a:xfrm>
            <a:off x="9529763" y="0"/>
            <a:ext cx="2534917" cy="1323065"/>
          </a:xfrm>
          <a:prstGeom prst="rect">
            <a:avLst/>
          </a:prstGeom>
          <a:noFill/>
          <a:ln>
            <a:noFill/>
          </a:ln>
        </p:spPr>
      </p:pic>
    </p:spTree>
    <p:extLst>
      <p:ext uri="{BB962C8B-B14F-4D97-AF65-F5344CB8AC3E}">
        <p14:creationId xmlns:p14="http://schemas.microsoft.com/office/powerpoint/2010/main" val="15393084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0C36633-9710-0344-8649-6EA8379EEAEE}"/>
              </a:ext>
            </a:extLst>
          </p:cNvPr>
          <p:cNvSpPr>
            <a:spLocks noGrp="1"/>
          </p:cNvSpPr>
          <p:nvPr>
            <p:ph type="ctrTitle"/>
          </p:nvPr>
        </p:nvSpPr>
        <p:spPr>
          <a:xfrm>
            <a:off x="235033" y="827342"/>
            <a:ext cx="10649844" cy="991445"/>
          </a:xfrm>
        </p:spPr>
        <p:txBody>
          <a:bodyPr>
            <a:noAutofit/>
          </a:bodyPr>
          <a:lstStyle/>
          <a:p>
            <a:pPr algn="l"/>
            <a:r>
              <a:rPr lang="tr-TR" sz="4000" b="1" dirty="0" smtClean="0">
                <a:solidFill>
                  <a:srgbClr val="002060"/>
                </a:solidFill>
              </a:rPr>
              <a:t>Öğrenci </a:t>
            </a:r>
            <a:r>
              <a:rPr lang="tr-TR" sz="4000" b="1" dirty="0">
                <a:solidFill>
                  <a:srgbClr val="002060"/>
                </a:solidFill>
              </a:rPr>
              <a:t>ve Öğretim Elemanı </a:t>
            </a:r>
            <a:r>
              <a:rPr lang="tr-TR" sz="4000" b="1" dirty="0" smtClean="0">
                <a:solidFill>
                  <a:srgbClr val="002060"/>
                </a:solidFill>
              </a:rPr>
              <a:t>Buluşları </a:t>
            </a:r>
            <a:r>
              <a:rPr lang="tr-TR" sz="4000" b="1" dirty="0">
                <a:solidFill>
                  <a:srgbClr val="002060"/>
                </a:solidFill>
              </a:rPr>
              <a:t>/ Patent Durumu</a:t>
            </a:r>
          </a:p>
        </p:txBody>
      </p:sp>
      <p:pic>
        <p:nvPicPr>
          <p:cNvPr id="4" name="Google Shape;313;p29" descr="logo, yazı tipi, simge, sembol, daire içeren bir resim&#10;&#10;Açıklama otomatik olarak oluşturuldu">
            <a:extLst>
              <a:ext uri="{FF2B5EF4-FFF2-40B4-BE49-F238E27FC236}">
                <a16:creationId xmlns:a16="http://schemas.microsoft.com/office/drawing/2014/main" id="{05ADA7E2-5F20-F341-8753-D6DA4CF517E9}"/>
              </a:ext>
            </a:extLst>
          </p:cNvPr>
          <p:cNvPicPr preferRelativeResize="0"/>
          <p:nvPr/>
        </p:nvPicPr>
        <p:blipFill rotWithShape="1">
          <a:blip r:embed="rId2">
            <a:alphaModFix/>
          </a:blip>
          <a:srcRect/>
          <a:stretch/>
        </p:blipFill>
        <p:spPr>
          <a:xfrm>
            <a:off x="9529763" y="0"/>
            <a:ext cx="2534917" cy="1323065"/>
          </a:xfrm>
          <a:prstGeom prst="rect">
            <a:avLst/>
          </a:prstGeom>
          <a:noFill/>
          <a:ln>
            <a:noFill/>
          </a:ln>
        </p:spPr>
      </p:pic>
    </p:spTree>
    <p:extLst>
      <p:ext uri="{BB962C8B-B14F-4D97-AF65-F5344CB8AC3E}">
        <p14:creationId xmlns:p14="http://schemas.microsoft.com/office/powerpoint/2010/main" val="1410352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0C36633-9710-0344-8649-6EA8379EEAEE}"/>
              </a:ext>
            </a:extLst>
          </p:cNvPr>
          <p:cNvSpPr>
            <a:spLocks noGrp="1"/>
          </p:cNvSpPr>
          <p:nvPr>
            <p:ph type="ctrTitle"/>
          </p:nvPr>
        </p:nvSpPr>
        <p:spPr>
          <a:xfrm>
            <a:off x="173487" y="517501"/>
            <a:ext cx="9691482" cy="991445"/>
          </a:xfrm>
        </p:spPr>
        <p:txBody>
          <a:bodyPr>
            <a:noAutofit/>
          </a:bodyPr>
          <a:lstStyle/>
          <a:p>
            <a:pPr algn="l"/>
            <a:r>
              <a:rPr lang="tr-TR" sz="4400" b="1" dirty="0" smtClean="0">
                <a:solidFill>
                  <a:srgbClr val="002060"/>
                </a:solidFill>
              </a:rPr>
              <a:t>Öğrenci </a:t>
            </a:r>
            <a:r>
              <a:rPr lang="tr-TR" sz="4400" b="1" dirty="0">
                <a:solidFill>
                  <a:srgbClr val="002060"/>
                </a:solidFill>
              </a:rPr>
              <a:t>ve Öğretim Elemanı Ortak Projeleri</a:t>
            </a:r>
          </a:p>
        </p:txBody>
      </p:sp>
      <p:sp>
        <p:nvSpPr>
          <p:cNvPr id="3" name="Alt Başlık 2">
            <a:extLst>
              <a:ext uri="{FF2B5EF4-FFF2-40B4-BE49-F238E27FC236}">
                <a16:creationId xmlns:a16="http://schemas.microsoft.com/office/drawing/2014/main" id="{F2C8EF8E-0751-AA4C-A837-173970D52888}"/>
              </a:ext>
            </a:extLst>
          </p:cNvPr>
          <p:cNvSpPr>
            <a:spLocks noGrp="1"/>
          </p:cNvSpPr>
          <p:nvPr>
            <p:ph type="subTitle" idx="1"/>
          </p:nvPr>
        </p:nvSpPr>
        <p:spPr>
          <a:xfrm>
            <a:off x="270203" y="1517738"/>
            <a:ext cx="11488652" cy="4937238"/>
          </a:xfrm>
        </p:spPr>
        <p:txBody>
          <a:bodyPr>
            <a:normAutofit fontScale="92500" lnSpcReduction="10000"/>
          </a:bodyPr>
          <a:lstStyle/>
          <a:p>
            <a:pPr algn="just"/>
            <a:r>
              <a:rPr lang="tr-TR" sz="1900" dirty="0"/>
              <a:t>Fakültemiz öğrencileri ve öğretim elemanları tarafından, bitirme projeleri dışında kalan; </a:t>
            </a:r>
            <a:r>
              <a:rPr lang="tr-TR" sz="1900" b="1" dirty="0"/>
              <a:t>araştırma, derleme, ölçek geliştirme ve pilot uygulama</a:t>
            </a:r>
            <a:r>
              <a:rPr lang="tr-TR" sz="1900" dirty="0"/>
              <a:t> niteliğinde projeler yürütülmektedir. Bu çalışmalar, 3–5 Eylül 2025 tarihleri arasında  Karadağ / </a:t>
            </a:r>
            <a:r>
              <a:rPr lang="tr-TR" sz="1900" dirty="0" err="1"/>
              <a:t>KOTOR’da</a:t>
            </a:r>
            <a:r>
              <a:rPr lang="tr-TR" sz="1900" dirty="0"/>
              <a:t> sunulan/raporlanan örnekler çerçevesinde aşağıda listelenmiştir:</a:t>
            </a:r>
          </a:p>
          <a:p>
            <a:pPr algn="l">
              <a:buFont typeface="+mj-lt"/>
              <a:buAutoNum type="arabicPeriod"/>
            </a:pPr>
            <a:r>
              <a:rPr lang="tr-TR" sz="1300" b="1" dirty="0" err="1"/>
              <a:t>Breathing-Based</a:t>
            </a:r>
            <a:r>
              <a:rPr lang="tr-TR" sz="1300" b="1" dirty="0"/>
              <a:t> </a:t>
            </a:r>
            <a:r>
              <a:rPr lang="tr-TR" sz="1300" b="1" dirty="0" err="1"/>
              <a:t>Mindfulness</a:t>
            </a:r>
            <a:r>
              <a:rPr lang="tr-TR" sz="1300" b="1" dirty="0"/>
              <a:t> </a:t>
            </a:r>
            <a:r>
              <a:rPr lang="tr-TR" sz="1300" b="1" dirty="0" err="1"/>
              <a:t>to</a:t>
            </a:r>
            <a:r>
              <a:rPr lang="tr-TR" sz="1300" b="1" dirty="0"/>
              <a:t> </a:t>
            </a:r>
            <a:r>
              <a:rPr lang="tr-TR" sz="1300" b="1" dirty="0" err="1"/>
              <a:t>Reduce</a:t>
            </a:r>
            <a:r>
              <a:rPr lang="tr-TR" sz="1300" b="1" dirty="0"/>
              <a:t> </a:t>
            </a:r>
            <a:r>
              <a:rPr lang="tr-TR" sz="1300" b="1" dirty="0" err="1"/>
              <a:t>Competitive</a:t>
            </a:r>
            <a:r>
              <a:rPr lang="tr-TR" sz="1300" b="1" dirty="0"/>
              <a:t> </a:t>
            </a:r>
            <a:r>
              <a:rPr lang="tr-TR" sz="1300" b="1" dirty="0" err="1"/>
              <a:t>Anxiety</a:t>
            </a:r>
            <a:r>
              <a:rPr lang="tr-TR" sz="1300" b="1" dirty="0"/>
              <a:t> in </a:t>
            </a:r>
            <a:r>
              <a:rPr lang="tr-TR" sz="1300" b="1" dirty="0" err="1"/>
              <a:t>University</a:t>
            </a:r>
            <a:r>
              <a:rPr lang="tr-TR" sz="1300" b="1" dirty="0"/>
              <a:t> </a:t>
            </a:r>
            <a:r>
              <a:rPr lang="tr-TR" sz="1300" b="1" dirty="0" err="1"/>
              <a:t>Athletes</a:t>
            </a:r>
            <a:r>
              <a:rPr lang="tr-TR" sz="1300" b="1" dirty="0"/>
              <a:t>: A </a:t>
            </a:r>
            <a:r>
              <a:rPr lang="tr-TR" sz="1300" b="1" dirty="0" err="1"/>
              <a:t>Review</a:t>
            </a:r>
            <a:r>
              <a:rPr lang="tr-TR" sz="1300" b="1" dirty="0"/>
              <a:t> </a:t>
            </a:r>
            <a:r>
              <a:rPr lang="tr-TR" sz="1300" b="1" dirty="0" err="1"/>
              <a:t>and</a:t>
            </a:r>
            <a:r>
              <a:rPr lang="tr-TR" sz="1300" b="1" dirty="0"/>
              <a:t> </a:t>
            </a:r>
            <a:r>
              <a:rPr lang="tr-TR" sz="1300" b="1" dirty="0" err="1"/>
              <a:t>Practical</a:t>
            </a:r>
            <a:r>
              <a:rPr lang="tr-TR" sz="1300" b="1" dirty="0"/>
              <a:t> </a:t>
            </a:r>
            <a:r>
              <a:rPr lang="tr-TR" sz="1300" b="1" dirty="0" err="1"/>
              <a:t>Implications</a:t>
            </a:r>
            <a:r>
              <a:rPr lang="tr-TR" sz="1300" dirty="0"/>
              <a:t/>
            </a:r>
            <a:br>
              <a:rPr lang="tr-TR" sz="1300" dirty="0"/>
            </a:br>
            <a:r>
              <a:rPr lang="tr-TR" sz="1300" dirty="0"/>
              <a:t>Ömer Efe Aydoğdu, Buse Gül Peker</a:t>
            </a:r>
            <a:br>
              <a:rPr lang="tr-TR" sz="1300" dirty="0"/>
            </a:br>
            <a:r>
              <a:rPr lang="tr-TR" sz="1300" i="1" dirty="0"/>
              <a:t>Proje Türü:</a:t>
            </a:r>
            <a:r>
              <a:rPr lang="tr-TR" sz="1300" dirty="0"/>
              <a:t> Derleme ve uygulamaya yönelik analiz</a:t>
            </a:r>
            <a:br>
              <a:rPr lang="tr-TR" sz="1300" dirty="0"/>
            </a:br>
            <a:r>
              <a:rPr lang="tr-TR" sz="1300" i="1" dirty="0"/>
              <a:t>Odak:</a:t>
            </a:r>
            <a:r>
              <a:rPr lang="tr-TR" sz="1300" dirty="0"/>
              <a:t> Üniversite sporcularında yarışma kaygısının azaltılmasında nefes temelli farkındalık yaklaşımları</a:t>
            </a:r>
          </a:p>
          <a:p>
            <a:pPr algn="l">
              <a:buFont typeface="+mj-lt"/>
              <a:buAutoNum type="arabicPeriod"/>
            </a:pPr>
            <a:r>
              <a:rPr lang="tr-TR" sz="1300" b="1" dirty="0" err="1"/>
              <a:t>Recreational</a:t>
            </a:r>
            <a:r>
              <a:rPr lang="tr-TR" sz="1300" b="1" dirty="0"/>
              <a:t> </a:t>
            </a:r>
            <a:r>
              <a:rPr lang="tr-TR" sz="1300" b="1" dirty="0" err="1"/>
              <a:t>Participation</a:t>
            </a:r>
            <a:r>
              <a:rPr lang="tr-TR" sz="1300" b="1" dirty="0"/>
              <a:t> </a:t>
            </a:r>
            <a:r>
              <a:rPr lang="tr-TR" sz="1300" b="1" dirty="0" err="1"/>
              <a:t>Barriers</a:t>
            </a:r>
            <a:r>
              <a:rPr lang="tr-TR" sz="1300" b="1" dirty="0"/>
              <a:t> </a:t>
            </a:r>
            <a:r>
              <a:rPr lang="tr-TR" sz="1300" b="1" dirty="0" err="1"/>
              <a:t>and</a:t>
            </a:r>
            <a:r>
              <a:rPr lang="tr-TR" sz="1300" b="1" dirty="0"/>
              <a:t> </a:t>
            </a:r>
            <a:r>
              <a:rPr lang="tr-TR" sz="1300" b="1" dirty="0" err="1"/>
              <a:t>Coping</a:t>
            </a:r>
            <a:r>
              <a:rPr lang="tr-TR" sz="1300" b="1" dirty="0"/>
              <a:t> </a:t>
            </a:r>
            <a:r>
              <a:rPr lang="tr-TR" sz="1300" b="1" dirty="0" err="1"/>
              <a:t>with</a:t>
            </a:r>
            <a:r>
              <a:rPr lang="tr-TR" sz="1300" b="1" dirty="0"/>
              <a:t> </a:t>
            </a:r>
            <a:r>
              <a:rPr lang="tr-TR" sz="1300" b="1" dirty="0" err="1"/>
              <a:t>Stress</a:t>
            </a:r>
            <a:r>
              <a:rPr lang="tr-TR" sz="1300" b="1" dirty="0"/>
              <a:t>: A </a:t>
            </a:r>
            <a:r>
              <a:rPr lang="tr-TR" sz="1300" b="1" dirty="0" err="1"/>
              <a:t>Study</a:t>
            </a:r>
            <a:r>
              <a:rPr lang="tr-TR" sz="1300" b="1" dirty="0"/>
              <a:t> on </a:t>
            </a:r>
            <a:r>
              <a:rPr lang="tr-TR" sz="1300" b="1" dirty="0" err="1"/>
              <a:t>Women</a:t>
            </a:r>
            <a:r>
              <a:rPr lang="tr-TR" sz="1300" dirty="0"/>
              <a:t/>
            </a:r>
            <a:br>
              <a:rPr lang="tr-TR" sz="1300" dirty="0"/>
            </a:br>
            <a:r>
              <a:rPr lang="tr-TR" sz="1300" dirty="0"/>
              <a:t>Sedef Sarı, Aslı </a:t>
            </a:r>
            <a:r>
              <a:rPr lang="tr-TR" sz="1300" dirty="0" err="1"/>
              <a:t>Esenkaya</a:t>
            </a:r>
            <a:r>
              <a:rPr lang="tr-TR" sz="1300" dirty="0"/>
              <a:t/>
            </a:r>
            <a:br>
              <a:rPr lang="tr-TR" sz="1300" dirty="0"/>
            </a:br>
            <a:r>
              <a:rPr lang="tr-TR" sz="1300" i="1" dirty="0"/>
              <a:t>Proje Türü:</a:t>
            </a:r>
            <a:r>
              <a:rPr lang="tr-TR" sz="1300" dirty="0"/>
              <a:t> Nicel saha araştırması</a:t>
            </a:r>
            <a:br>
              <a:rPr lang="tr-TR" sz="1300" dirty="0"/>
            </a:br>
            <a:r>
              <a:rPr lang="tr-TR" sz="1300" i="1" dirty="0"/>
              <a:t>Odak:</a:t>
            </a:r>
            <a:r>
              <a:rPr lang="tr-TR" sz="1300" dirty="0"/>
              <a:t> Kadınların </a:t>
            </a:r>
            <a:r>
              <a:rPr lang="tr-TR" sz="1300" dirty="0" err="1"/>
              <a:t>rekreatif</a:t>
            </a:r>
            <a:r>
              <a:rPr lang="tr-TR" sz="1300" dirty="0"/>
              <a:t> katılım engelleri ve stresle başa çıkma stratejileri</a:t>
            </a:r>
          </a:p>
          <a:p>
            <a:pPr algn="l">
              <a:buFont typeface="+mj-lt"/>
              <a:buAutoNum type="arabicPeriod"/>
            </a:pPr>
            <a:r>
              <a:rPr lang="tr-TR" sz="1300" b="1" dirty="0" err="1"/>
              <a:t>The</a:t>
            </a:r>
            <a:r>
              <a:rPr lang="tr-TR" sz="1300" b="1" dirty="0"/>
              <a:t> </a:t>
            </a:r>
            <a:r>
              <a:rPr lang="tr-TR" sz="1300" b="1" dirty="0" err="1"/>
              <a:t>Relationship</a:t>
            </a:r>
            <a:r>
              <a:rPr lang="tr-TR" sz="1300" b="1" dirty="0"/>
              <a:t> </a:t>
            </a:r>
            <a:r>
              <a:rPr lang="tr-TR" sz="1300" b="1" dirty="0" err="1"/>
              <a:t>Between</a:t>
            </a:r>
            <a:r>
              <a:rPr lang="tr-TR" sz="1300" b="1" dirty="0"/>
              <a:t> </a:t>
            </a:r>
            <a:r>
              <a:rPr lang="tr-TR" sz="1300" b="1" dirty="0" err="1"/>
              <a:t>Digital</a:t>
            </a:r>
            <a:r>
              <a:rPr lang="tr-TR" sz="1300" b="1" dirty="0"/>
              <a:t> </a:t>
            </a:r>
            <a:r>
              <a:rPr lang="tr-TR" sz="1300" b="1" dirty="0" err="1"/>
              <a:t>Leisure</a:t>
            </a:r>
            <a:r>
              <a:rPr lang="tr-TR" sz="1300" b="1" dirty="0"/>
              <a:t> </a:t>
            </a:r>
            <a:r>
              <a:rPr lang="tr-TR" sz="1300" b="1" dirty="0" err="1"/>
              <a:t>Exposure</a:t>
            </a:r>
            <a:r>
              <a:rPr lang="tr-TR" sz="1300" b="1" dirty="0"/>
              <a:t> </a:t>
            </a:r>
            <a:r>
              <a:rPr lang="tr-TR" sz="1300" b="1" dirty="0" err="1"/>
              <a:t>and</a:t>
            </a:r>
            <a:r>
              <a:rPr lang="tr-TR" sz="1300" b="1" dirty="0"/>
              <a:t> </a:t>
            </a:r>
            <a:r>
              <a:rPr lang="tr-TR" sz="1300" b="1" dirty="0" err="1"/>
              <a:t>Psychological</a:t>
            </a:r>
            <a:r>
              <a:rPr lang="tr-TR" sz="1300" b="1" dirty="0"/>
              <a:t> </a:t>
            </a:r>
            <a:r>
              <a:rPr lang="tr-TR" sz="1300" b="1" dirty="0" err="1"/>
              <a:t>Well-Being</a:t>
            </a:r>
            <a:r>
              <a:rPr lang="tr-TR" sz="1300" b="1" dirty="0"/>
              <a:t>: </a:t>
            </a:r>
            <a:r>
              <a:rPr lang="tr-TR" sz="1300" b="1" dirty="0" err="1"/>
              <a:t>The</a:t>
            </a:r>
            <a:r>
              <a:rPr lang="tr-TR" sz="1300" b="1" dirty="0"/>
              <a:t> </a:t>
            </a:r>
            <a:r>
              <a:rPr lang="tr-TR" sz="1300" b="1" dirty="0" err="1"/>
              <a:t>Mediating</a:t>
            </a:r>
            <a:r>
              <a:rPr lang="tr-TR" sz="1300" b="1" dirty="0"/>
              <a:t> Role of </a:t>
            </a:r>
            <a:r>
              <a:rPr lang="tr-TR" sz="1300" b="1" dirty="0" err="1"/>
              <a:t>Perceived</a:t>
            </a:r>
            <a:r>
              <a:rPr lang="tr-TR" sz="1300" b="1" dirty="0"/>
              <a:t> </a:t>
            </a:r>
            <a:r>
              <a:rPr lang="tr-TR" sz="1300" b="1" dirty="0" err="1"/>
              <a:t>Stress</a:t>
            </a:r>
            <a:r>
              <a:rPr lang="tr-TR" sz="1300" b="1" dirty="0"/>
              <a:t> </a:t>
            </a:r>
            <a:r>
              <a:rPr lang="tr-TR" sz="1300" b="1" dirty="0" err="1"/>
              <a:t>and</a:t>
            </a:r>
            <a:r>
              <a:rPr lang="tr-TR" sz="1300" b="1" dirty="0"/>
              <a:t> </a:t>
            </a:r>
            <a:r>
              <a:rPr lang="tr-TR" sz="1300" b="1" dirty="0" err="1"/>
              <a:t>the</a:t>
            </a:r>
            <a:r>
              <a:rPr lang="tr-TR" sz="1300" b="1" dirty="0"/>
              <a:t> </a:t>
            </a:r>
            <a:r>
              <a:rPr lang="tr-TR" sz="1300" b="1" dirty="0" err="1"/>
              <a:t>Moderating</a:t>
            </a:r>
            <a:r>
              <a:rPr lang="tr-TR" sz="1300" b="1" dirty="0"/>
              <a:t> Role of </a:t>
            </a:r>
            <a:r>
              <a:rPr lang="tr-TR" sz="1300" b="1" dirty="0" err="1"/>
              <a:t>Physical</a:t>
            </a:r>
            <a:r>
              <a:rPr lang="tr-TR" sz="1300" b="1" dirty="0"/>
              <a:t> Activity</a:t>
            </a:r>
            <a:r>
              <a:rPr lang="tr-TR" sz="1300" dirty="0"/>
              <a:t/>
            </a:r>
            <a:br>
              <a:rPr lang="tr-TR" sz="1300" dirty="0"/>
            </a:br>
            <a:r>
              <a:rPr lang="tr-TR" sz="1300" dirty="0"/>
              <a:t>İrfan Kara, Engin </a:t>
            </a:r>
            <a:r>
              <a:rPr lang="tr-TR" sz="1300" dirty="0" err="1"/>
              <a:t>Çinibulak</a:t>
            </a:r>
            <a:r>
              <a:rPr lang="tr-TR" sz="1300" dirty="0"/>
              <a:t>, Kürşat Arzuoğlu, Kadir </a:t>
            </a:r>
            <a:r>
              <a:rPr lang="tr-TR" sz="1300" dirty="0" err="1"/>
              <a:t>Baynaz</a:t>
            </a:r>
            <a:r>
              <a:rPr lang="tr-TR" sz="1300" dirty="0"/>
              <a:t/>
            </a:r>
            <a:br>
              <a:rPr lang="tr-TR" sz="1300" dirty="0"/>
            </a:br>
            <a:r>
              <a:rPr lang="tr-TR" sz="1300" i="1" dirty="0"/>
              <a:t>Proje Türü:</a:t>
            </a:r>
            <a:r>
              <a:rPr lang="tr-TR" sz="1300" dirty="0"/>
              <a:t> İlişkisel araştırma (aracı ve düzenleyici değişkenli model)</a:t>
            </a:r>
            <a:br>
              <a:rPr lang="tr-TR" sz="1300" dirty="0"/>
            </a:br>
            <a:r>
              <a:rPr lang="tr-TR" sz="1300" i="1" dirty="0"/>
              <a:t>Odak:</a:t>
            </a:r>
            <a:r>
              <a:rPr lang="tr-TR" sz="1300" dirty="0"/>
              <a:t> Dijital boş zaman </a:t>
            </a:r>
            <a:r>
              <a:rPr lang="tr-TR" sz="1300" dirty="0" err="1"/>
              <a:t>maruziyeti</a:t>
            </a:r>
            <a:r>
              <a:rPr lang="tr-TR" sz="1300" dirty="0"/>
              <a:t>, algılanan stres, fiziksel aktivite ve psikolojik iyi oluş</a:t>
            </a:r>
          </a:p>
          <a:p>
            <a:pPr algn="l">
              <a:buFont typeface="+mj-lt"/>
              <a:buAutoNum type="arabicPeriod"/>
            </a:pPr>
            <a:r>
              <a:rPr lang="tr-TR" sz="1300" b="1" dirty="0" err="1"/>
              <a:t>The</a:t>
            </a:r>
            <a:r>
              <a:rPr lang="tr-TR" sz="1300" b="1" dirty="0"/>
              <a:t> </a:t>
            </a:r>
            <a:r>
              <a:rPr lang="tr-TR" sz="1300" b="1" dirty="0" err="1"/>
              <a:t>Relationship</a:t>
            </a:r>
            <a:r>
              <a:rPr lang="tr-TR" sz="1300" b="1" dirty="0"/>
              <a:t> </a:t>
            </a:r>
            <a:r>
              <a:rPr lang="tr-TR" sz="1300" b="1" dirty="0" err="1"/>
              <a:t>Between</a:t>
            </a:r>
            <a:r>
              <a:rPr lang="tr-TR" sz="1300" b="1" dirty="0"/>
              <a:t> </a:t>
            </a:r>
            <a:r>
              <a:rPr lang="tr-TR" sz="1300" b="1" dirty="0" err="1"/>
              <a:t>Digital</a:t>
            </a:r>
            <a:r>
              <a:rPr lang="tr-TR" sz="1300" b="1" dirty="0"/>
              <a:t> </a:t>
            </a:r>
            <a:r>
              <a:rPr lang="tr-TR" sz="1300" b="1" dirty="0" err="1"/>
              <a:t>Leisure</a:t>
            </a:r>
            <a:r>
              <a:rPr lang="tr-TR" sz="1300" b="1" dirty="0"/>
              <a:t> </a:t>
            </a:r>
            <a:r>
              <a:rPr lang="tr-TR" sz="1300" b="1" dirty="0" err="1"/>
              <a:t>Exposure</a:t>
            </a:r>
            <a:r>
              <a:rPr lang="tr-TR" sz="1300" b="1" dirty="0"/>
              <a:t> </a:t>
            </a:r>
            <a:r>
              <a:rPr lang="tr-TR" sz="1300" b="1" dirty="0" err="1"/>
              <a:t>and</a:t>
            </a:r>
            <a:r>
              <a:rPr lang="tr-TR" sz="1300" b="1" dirty="0"/>
              <a:t> </a:t>
            </a:r>
            <a:r>
              <a:rPr lang="tr-TR" sz="1300" b="1" dirty="0" err="1"/>
              <a:t>Psychological</a:t>
            </a:r>
            <a:r>
              <a:rPr lang="tr-TR" sz="1300" b="1" dirty="0"/>
              <a:t> </a:t>
            </a:r>
            <a:r>
              <a:rPr lang="tr-TR" sz="1300" b="1" dirty="0" err="1"/>
              <a:t>Well-Being</a:t>
            </a:r>
            <a:r>
              <a:rPr lang="tr-TR" sz="1300" b="1" dirty="0"/>
              <a:t>: </a:t>
            </a:r>
            <a:r>
              <a:rPr lang="tr-TR" sz="1300" b="1" dirty="0" err="1"/>
              <a:t>The</a:t>
            </a:r>
            <a:r>
              <a:rPr lang="tr-TR" sz="1300" b="1" dirty="0"/>
              <a:t> </a:t>
            </a:r>
            <a:r>
              <a:rPr lang="tr-TR" sz="1300" b="1" dirty="0" err="1"/>
              <a:t>Mediating</a:t>
            </a:r>
            <a:r>
              <a:rPr lang="tr-TR" sz="1300" b="1" dirty="0"/>
              <a:t> Role of </a:t>
            </a:r>
            <a:r>
              <a:rPr lang="tr-TR" sz="1300" b="1" dirty="0" err="1"/>
              <a:t>Perceived</a:t>
            </a:r>
            <a:r>
              <a:rPr lang="tr-TR" sz="1300" b="1" dirty="0"/>
              <a:t> </a:t>
            </a:r>
            <a:r>
              <a:rPr lang="tr-TR" sz="1300" b="1" dirty="0" err="1"/>
              <a:t>Stress</a:t>
            </a:r>
            <a:r>
              <a:rPr lang="tr-TR" sz="1300" b="1" dirty="0"/>
              <a:t> </a:t>
            </a:r>
            <a:r>
              <a:rPr lang="tr-TR" sz="1300" b="1" dirty="0" err="1"/>
              <a:t>and</a:t>
            </a:r>
            <a:r>
              <a:rPr lang="tr-TR" sz="1300" b="1" dirty="0"/>
              <a:t> </a:t>
            </a:r>
            <a:r>
              <a:rPr lang="tr-TR" sz="1300" b="1" dirty="0" err="1"/>
              <a:t>the</a:t>
            </a:r>
            <a:r>
              <a:rPr lang="tr-TR" sz="1300" b="1" dirty="0"/>
              <a:t> </a:t>
            </a:r>
            <a:r>
              <a:rPr lang="tr-TR" sz="1300" b="1" dirty="0" err="1"/>
              <a:t>Moderating</a:t>
            </a:r>
            <a:r>
              <a:rPr lang="tr-TR" sz="1300" b="1" dirty="0"/>
              <a:t> Role of </a:t>
            </a:r>
            <a:r>
              <a:rPr lang="tr-TR" sz="1300" b="1" dirty="0" err="1"/>
              <a:t>Physical</a:t>
            </a:r>
            <a:r>
              <a:rPr lang="tr-TR" sz="1300" b="1" dirty="0"/>
              <a:t> Activity</a:t>
            </a:r>
            <a:r>
              <a:rPr lang="tr-TR" sz="1300" dirty="0"/>
              <a:t/>
            </a:r>
            <a:br>
              <a:rPr lang="tr-TR" sz="1300" dirty="0"/>
            </a:br>
            <a:r>
              <a:rPr lang="tr-TR" sz="1300" dirty="0"/>
              <a:t>Mahmut </a:t>
            </a:r>
            <a:r>
              <a:rPr lang="tr-TR" sz="1300" dirty="0" err="1"/>
              <a:t>Ulukan</a:t>
            </a:r>
            <a:r>
              <a:rPr lang="tr-TR" sz="1300" dirty="0"/>
              <a:t>, Hasan </a:t>
            </a:r>
            <a:r>
              <a:rPr lang="tr-TR" sz="1300" dirty="0" err="1"/>
              <a:t>Ulukan</a:t>
            </a:r>
            <a:r>
              <a:rPr lang="tr-TR" sz="1300" dirty="0"/>
              <a:t>, Mehmet </a:t>
            </a:r>
            <a:r>
              <a:rPr lang="tr-TR" sz="1300" dirty="0" err="1"/>
              <a:t>Ulukan</a:t>
            </a:r>
            <a:r>
              <a:rPr lang="tr-TR" sz="1300" dirty="0"/>
              <a:t/>
            </a:r>
            <a:br>
              <a:rPr lang="tr-TR" sz="1300" dirty="0"/>
            </a:br>
            <a:r>
              <a:rPr lang="tr-TR" sz="1300" i="1" dirty="0"/>
              <a:t>Proje Türü:</a:t>
            </a:r>
            <a:r>
              <a:rPr lang="tr-TR" sz="1300" dirty="0"/>
              <a:t> Çok yazarlı akademik araştırma</a:t>
            </a:r>
            <a:br>
              <a:rPr lang="tr-TR" sz="1300" dirty="0"/>
            </a:br>
            <a:r>
              <a:rPr lang="tr-TR" sz="1300" i="1" dirty="0"/>
              <a:t>Odak:</a:t>
            </a:r>
            <a:r>
              <a:rPr lang="tr-TR" sz="1300" dirty="0"/>
              <a:t> Dijital boş zaman ve psikolojik iyi oluş ilişkilerinin farklı örneklem ve değişken setleriyle incelenmesi</a:t>
            </a:r>
          </a:p>
          <a:p>
            <a:pPr algn="l">
              <a:buFont typeface="+mj-lt"/>
              <a:buAutoNum type="arabicPeriod"/>
            </a:pPr>
            <a:r>
              <a:rPr lang="tr-TR" sz="1300" b="1" dirty="0" err="1"/>
              <a:t>Rapid</a:t>
            </a:r>
            <a:r>
              <a:rPr lang="tr-TR" sz="1300" b="1" dirty="0"/>
              <a:t> </a:t>
            </a:r>
            <a:r>
              <a:rPr lang="tr-TR" sz="1300" b="1" dirty="0" err="1"/>
              <a:t>Measurement</a:t>
            </a:r>
            <a:r>
              <a:rPr lang="tr-TR" sz="1300" b="1" dirty="0"/>
              <a:t> of </a:t>
            </a:r>
            <a:r>
              <a:rPr lang="tr-TR" sz="1300" b="1" dirty="0" err="1"/>
              <a:t>Parent</a:t>
            </a:r>
            <a:r>
              <a:rPr lang="tr-TR" sz="1300" b="1" dirty="0"/>
              <a:t> </a:t>
            </a:r>
            <a:r>
              <a:rPr lang="tr-TR" sz="1300" b="1" dirty="0" err="1"/>
              <a:t>Satisfaction</a:t>
            </a:r>
            <a:r>
              <a:rPr lang="tr-TR" sz="1300" b="1" dirty="0"/>
              <a:t> </a:t>
            </a:r>
            <a:r>
              <a:rPr lang="tr-TR" sz="1300" b="1" dirty="0" err="1"/>
              <a:t>and</a:t>
            </a:r>
            <a:r>
              <a:rPr lang="tr-TR" sz="1300" b="1" dirty="0"/>
              <a:t> an </a:t>
            </a:r>
            <a:r>
              <a:rPr lang="tr-TR" sz="1300" b="1" dirty="0" err="1"/>
              <a:t>Improvement</a:t>
            </a:r>
            <a:r>
              <a:rPr lang="tr-TR" sz="1300" b="1" dirty="0"/>
              <a:t> </a:t>
            </a:r>
            <a:r>
              <a:rPr lang="tr-TR" sz="1300" b="1" dirty="0" err="1"/>
              <a:t>Cycle</a:t>
            </a:r>
            <a:r>
              <a:rPr lang="tr-TR" sz="1300" b="1" dirty="0"/>
              <a:t> in </a:t>
            </a:r>
            <a:r>
              <a:rPr lang="tr-TR" sz="1300" b="1" dirty="0" err="1"/>
              <a:t>Youth</a:t>
            </a:r>
            <a:r>
              <a:rPr lang="tr-TR" sz="1300" b="1" dirty="0"/>
              <a:t> Sports Schools: A 10-Item Toolkit </a:t>
            </a:r>
            <a:r>
              <a:rPr lang="tr-TR" sz="1300" b="1" dirty="0" err="1"/>
              <a:t>and</a:t>
            </a:r>
            <a:r>
              <a:rPr lang="tr-TR" sz="1300" b="1" dirty="0"/>
              <a:t> </a:t>
            </a:r>
            <a:r>
              <a:rPr lang="tr-TR" sz="1300" b="1" dirty="0" err="1"/>
              <a:t>Implementation</a:t>
            </a:r>
            <a:r>
              <a:rPr lang="tr-TR" sz="1300" b="1" dirty="0"/>
              <a:t> Guide</a:t>
            </a:r>
            <a:r>
              <a:rPr lang="tr-TR" sz="1300" dirty="0"/>
              <a:t/>
            </a:r>
            <a:br>
              <a:rPr lang="tr-TR" sz="1300" dirty="0"/>
            </a:br>
            <a:r>
              <a:rPr lang="tr-TR" sz="1300" dirty="0"/>
              <a:t>Sude Aman, Mahmut </a:t>
            </a:r>
            <a:r>
              <a:rPr lang="tr-TR" sz="1300" dirty="0" err="1"/>
              <a:t>Ulukan</a:t>
            </a:r>
            <a:r>
              <a:rPr lang="tr-TR" sz="1300" dirty="0"/>
              <a:t/>
            </a:r>
            <a:br>
              <a:rPr lang="tr-TR" sz="1300" dirty="0"/>
            </a:br>
            <a:r>
              <a:rPr lang="tr-TR" sz="1300" i="1" dirty="0"/>
              <a:t>Proje Türü:</a:t>
            </a:r>
            <a:r>
              <a:rPr lang="tr-TR" sz="1300" dirty="0"/>
              <a:t> Ölçek geliştirme ve uygulama rehberi</a:t>
            </a:r>
            <a:br>
              <a:rPr lang="tr-TR" sz="1300" dirty="0"/>
            </a:br>
            <a:r>
              <a:rPr lang="tr-TR" sz="1300" i="1" dirty="0"/>
              <a:t>Odak:</a:t>
            </a:r>
            <a:r>
              <a:rPr lang="tr-TR" sz="1300" dirty="0"/>
              <a:t> Spor okullarında veli memnuniyetinin hızlı ölçümü ve iyileştirme döngüsü</a:t>
            </a:r>
          </a:p>
          <a:p>
            <a:pPr algn="l"/>
            <a:r>
              <a:rPr lang="tr-TR" sz="1300" dirty="0" smtClean="0"/>
              <a:t>Bu </a:t>
            </a:r>
            <a:r>
              <a:rPr lang="tr-TR" sz="1300" dirty="0"/>
              <a:t>projeler, fakültemizde </a:t>
            </a:r>
            <a:r>
              <a:rPr lang="tr-TR" sz="1300" b="1" dirty="0"/>
              <a:t>araştırma temelli öğrenme</a:t>
            </a:r>
            <a:r>
              <a:rPr lang="tr-TR" sz="1300" dirty="0"/>
              <a:t>, </a:t>
            </a:r>
            <a:r>
              <a:rPr lang="tr-TR" sz="1300" b="1" dirty="0"/>
              <a:t>öğrenci–öğretim elemanı iş birliği</a:t>
            </a:r>
            <a:r>
              <a:rPr lang="tr-TR" sz="1300" dirty="0"/>
              <a:t> ve </a:t>
            </a:r>
            <a:r>
              <a:rPr lang="tr-TR" sz="1300" b="1" dirty="0"/>
              <a:t>uygulamaya dönük bilimsel üretim</a:t>
            </a:r>
            <a:r>
              <a:rPr lang="tr-TR" sz="1300" dirty="0"/>
              <a:t> anlayışının etkin biçimde hayata geçirildiğini göstermektedir.</a:t>
            </a:r>
          </a:p>
        </p:txBody>
      </p:sp>
      <p:pic>
        <p:nvPicPr>
          <p:cNvPr id="4" name="Google Shape;313;p29" descr="logo, yazı tipi, simge, sembol, daire içeren bir resim&#10;&#10;Açıklama otomatik olarak oluşturuldu">
            <a:extLst>
              <a:ext uri="{FF2B5EF4-FFF2-40B4-BE49-F238E27FC236}">
                <a16:creationId xmlns:a16="http://schemas.microsoft.com/office/drawing/2014/main" id="{EE9EC5EE-87B2-9141-91AC-B0F7735005E8}"/>
              </a:ext>
            </a:extLst>
          </p:cNvPr>
          <p:cNvPicPr preferRelativeResize="0"/>
          <p:nvPr/>
        </p:nvPicPr>
        <p:blipFill rotWithShape="1">
          <a:blip r:embed="rId2">
            <a:alphaModFix/>
          </a:blip>
          <a:srcRect/>
          <a:stretch/>
        </p:blipFill>
        <p:spPr>
          <a:xfrm>
            <a:off x="9529763" y="0"/>
            <a:ext cx="2534917" cy="1323065"/>
          </a:xfrm>
          <a:prstGeom prst="rect">
            <a:avLst/>
          </a:prstGeom>
          <a:noFill/>
          <a:ln>
            <a:noFill/>
          </a:ln>
        </p:spPr>
      </p:pic>
    </p:spTree>
    <p:extLst>
      <p:ext uri="{BB962C8B-B14F-4D97-AF65-F5344CB8AC3E}">
        <p14:creationId xmlns:p14="http://schemas.microsoft.com/office/powerpoint/2010/main" val="1735989762"/>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2565</TotalTime>
  <Words>1799</Words>
  <Application>Microsoft Office PowerPoint</Application>
  <PresentationFormat>Geniş ekran</PresentationFormat>
  <Paragraphs>351</Paragraphs>
  <Slides>39</Slides>
  <Notes>1</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39</vt:i4>
      </vt:variant>
    </vt:vector>
  </HeadingPairs>
  <TitlesOfParts>
    <vt:vector size="44" baseType="lpstr">
      <vt:lpstr>Arial</vt:lpstr>
      <vt:lpstr>Calibri</vt:lpstr>
      <vt:lpstr>Calibri Light</vt:lpstr>
      <vt:lpstr>Times New Roman</vt:lpstr>
      <vt:lpstr>Office Teması</vt:lpstr>
      <vt:lpstr>PowerPoint Sunusu</vt:lpstr>
      <vt:lpstr>AKADEMİK KURUL</vt:lpstr>
      <vt:lpstr>Fakültenin 5 Yıllık Konumlandırma ve Hedef Vizyonu</vt:lpstr>
      <vt:lpstr>Üniversite–Sanayi İş Birliği Çalışmaları</vt:lpstr>
      <vt:lpstr>Toplumsal Katkı ve Hizmet Faaliyetleri</vt:lpstr>
      <vt:lpstr>PowerPoint Sunusu</vt:lpstr>
      <vt:lpstr>Dış Paydaşlar ile İş Birlikleri ve Paydaş Statüleri</vt:lpstr>
      <vt:lpstr>Öğrenci ve Öğretim Elemanı Buluşları / Patent Durumu</vt:lpstr>
      <vt:lpstr>Öğrenci ve Öğretim Elemanı Ortak Projeleri</vt:lpstr>
      <vt:lpstr>Fakültemizde Yürütülen TÜBİTAK Projeleri</vt:lpstr>
      <vt:lpstr>Fakültede Yürütülen Uluslararası Projeler</vt:lpstr>
      <vt:lpstr>Fakültenin Uluslararası İş Birlikleri</vt:lpstr>
      <vt:lpstr>Uygulama ve Araştırma Merkezlerine Yönelik Destekler</vt:lpstr>
      <vt:lpstr>  Akademik Yayın Sayısı ve Niteliğini Artırmaya Yönelik Uygulamalar</vt:lpstr>
      <vt:lpstr>Eğiticinin Eğitimi Kapsamındaki Çalışmalar</vt:lpstr>
      <vt:lpstr>AVESİS Kullanım Durumu</vt:lpstr>
      <vt:lpstr>Ders İzlencelerinin Değerlendirilmesi</vt:lpstr>
      <vt:lpstr>Akademik Danışmanlık Gün ve Saatleri</vt:lpstr>
      <vt:lpstr>Akademik Danışmanlık Öğrenci Tanıma Formu ve Mentörlük Süreci</vt:lpstr>
      <vt:lpstr>SEM ile Eğitim Planlamaları</vt:lpstr>
      <vt:lpstr>Bir Fikrim Var Projesi Kapsamındaki Çalışmalar</vt:lpstr>
      <vt:lpstr>Mezun Takip Sisteminde Üye Artırma Çalışmaları</vt:lpstr>
      <vt:lpstr>Mezunlarla Yapılan Etkinlikler</vt:lpstr>
      <vt:lpstr>Nitelikli Uluslararası Öğrenci Artırma Çalışmaları</vt:lpstr>
      <vt:lpstr>Aday Öğrencilere Yönelik Çalışmalar (Gelişim Akademisi)</vt:lpstr>
      <vt:lpstr>Fakülte Web Sayfası Güncellik Durumu (TR–EN)</vt:lpstr>
      <vt:lpstr>Üniversite Tanıtımı İçin Dış Paydaş Etkinlikleri</vt:lpstr>
      <vt:lpstr>Akademik Personel Performans Değerlendirme Süreci</vt:lpstr>
      <vt:lpstr>Markalı Dersler ve Sektör Temsilcisi Katılımları</vt:lpstr>
      <vt:lpstr>Bölüm Bazlı Ödev ve Proje Uygulamaları</vt:lpstr>
      <vt:lpstr>AB ve TÜBİTAK Projeleri (Yürütülen / Başvurulan)</vt:lpstr>
      <vt:lpstr>2024–2028 Fakülte Stratejik Planı</vt:lpstr>
      <vt:lpstr>Stratejik Amaçlara Yönelik Performans Faaliyetleri</vt:lpstr>
      <vt:lpstr>BAHAR DÖNEMİ BEKLENTİLER</vt:lpstr>
      <vt:lpstr>BAHAR DÖNEMİ BEKLENTİLER</vt:lpstr>
      <vt:lpstr>BAHAR DÖNEMİ BEKLENTİLER</vt:lpstr>
      <vt:lpstr>BAHAR DÖNEMİ BEKLENTİLER</vt:lpstr>
      <vt:lpstr>BAHAR DÖNEMİ BEKLENTİLER</vt:lpstr>
      <vt:lpstr>DİLEK VE TEMENNİLER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TÜRKİYE CUMHURYETİ İSTANBUL GELİŞİM ÜNİVERSİTESİ  SPOR BİLİMLERİ FAKÜLTESİ DEKANLIK SUNUMU</dc:title>
  <dc:creator>Fikret Kayhalak</dc:creator>
  <cp:lastModifiedBy>fkayhalak</cp:lastModifiedBy>
  <cp:revision>92</cp:revision>
  <dcterms:created xsi:type="dcterms:W3CDTF">2026-01-21T07:24:11Z</dcterms:created>
  <dcterms:modified xsi:type="dcterms:W3CDTF">2026-02-10T13:02:01Z</dcterms:modified>
</cp:coreProperties>
</file>